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0mqvoMaphnes+pN+XwnW4pV8L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sers\alexandravilliard\Downloads\Gillett_WSS_Data_Request-11-21-2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avilliard\Downloads\Gillett_WSS_Data_Request-11-21-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014281124790117"/>
          <c:y val="4.17096764018053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27671194680342"/>
          <c:y val="0.17943093023357204"/>
          <c:w val="0.65633624896195131"/>
          <c:h val="0.694210849044869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Sequence Classification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71-4B3C-ACF6-E9EEDEA38A9D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71-4B3C-ACF6-E9EEDEA38A9D}"/>
              </c:ext>
            </c:extLst>
          </c:dPt>
          <c:dPt>
            <c:idx val="2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71-4B3C-ACF6-E9EEDEA38A9D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71-4B3C-ACF6-E9EEDEA38A9D}"/>
              </c:ext>
            </c:extLst>
          </c:dPt>
          <c:dLbls>
            <c:dLbl>
              <c:idx val="0"/>
              <c:layout>
                <c:manualLayout>
                  <c:x val="-0.22641217232921088"/>
                  <c:y val="-7.938860993073437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61905887630099"/>
                      <c:h val="0.121094726735056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171-4B3C-ACF6-E9EEDEA38A9D}"/>
                </c:ext>
              </c:extLst>
            </c:dLbl>
            <c:dLbl>
              <c:idx val="1"/>
              <c:layout>
                <c:manualLayout>
                  <c:x val="1.2512750836935309E-3"/>
                  <c:y val="1.5901858109310212E-2"/>
                </c:manualLayout>
              </c:layout>
              <c:tx>
                <c:rich>
                  <a:bodyPr/>
                  <a:lstStyle/>
                  <a:p>
                    <a:fld id="{BA12A864-5D4C-4686-BE8F-587EE2EC354B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56313794109064"/>
                      <c:h val="0.172013560483661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171-4B3C-ACF6-E9EEDEA38A9D}"/>
                </c:ext>
              </c:extLst>
            </c:dLbl>
            <c:dLbl>
              <c:idx val="2"/>
              <c:layout>
                <c:manualLayout>
                  <c:x val="0.18394216000777677"/>
                  <c:y val="7.974376462193233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34334103156275"/>
                      <c:h val="0.232060228076190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171-4B3C-ACF6-E9EEDEA38A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Pathogenic</c:v>
                </c:pt>
                <c:pt idx="1">
                  <c:v>Likely Pathogenic</c:v>
                </c:pt>
                <c:pt idx="2">
                  <c:v>Variant of Uncertain Significance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</c:v>
                </c:pt>
                <c:pt idx="1">
                  <c:v>7</c:v>
                </c:pt>
                <c:pt idx="2">
                  <c:v>19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71-4B3C-ACF6-E9EEDEA38A9D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Symptoms reported in Oral Health </a:t>
            </a:r>
            <a:r>
              <a:rPr lang="en-US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Domain</a:t>
            </a:r>
            <a:endParaRPr lang="en-US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'Teeth and Mouth'!$C$1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63424D5-6972-4240-B5C5-49B0C6ACD74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5155652-A88A-4BB9-AD70-A5C3A183AB7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874-B048-88BB-EC7338119E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34B6E10-24FC-4180-A562-BC254FDFAF7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2E06316-0686-4CDC-968F-B08C3C89273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874-B048-88BB-EC7338119E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0BD8972-2A8F-47D4-A33F-661E2C37300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71C3FF9-E3A9-4035-A7E3-0198C3A98EC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874-B048-88BB-EC7338119E3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F3F3265-E341-4E42-A2AE-3C361850F42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E57A0B5-FD88-4082-BC23-84E6EB71BAA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874-B048-88BB-EC7338119E3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C318A95-C8C5-426C-9E01-73F54664F02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29D8F76-4BCF-4997-83FC-9E0BB2BE23E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874-B048-88BB-EC7338119E3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D110C8B-69FB-4406-9146-05C72808BFE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0C055C2-F86A-42B3-89D5-290C1D170FE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874-B048-88BB-EC7338119E30}"/>
                </c:ext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74-B048-88BB-EC7338119E30}"/>
                </c:ext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74-B048-88BB-EC7338119E30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74-B048-88BB-EC7338119E30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74-B048-88BB-EC7338119E30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74-B048-88BB-EC7338119E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'Teeth and Mouth'!$A$2:$A$12</c:f>
              <c:strCache>
                <c:ptCount val="11"/>
                <c:pt idx="0">
                  <c:v>Malocclusion</c:v>
                </c:pt>
                <c:pt idx="1">
                  <c:v>Misalignment Teeth</c:v>
                </c:pt>
                <c:pt idx="2">
                  <c:v>Bruxism</c:v>
                </c:pt>
                <c:pt idx="3">
                  <c:v>Abnormality Baby Teeth</c:v>
                </c:pt>
                <c:pt idx="4">
                  <c:v>Unusual Number Teeth</c:v>
                </c:pt>
                <c:pt idx="5">
                  <c:v>Gingivitis</c:v>
                </c:pt>
                <c:pt idx="6">
                  <c:v>Abormality Dental Root</c:v>
                </c:pt>
                <c:pt idx="7">
                  <c:v>Malformed Teeth</c:v>
                </c:pt>
                <c:pt idx="8">
                  <c:v>Fragile Teeth</c:v>
                </c:pt>
                <c:pt idx="9">
                  <c:v>Gum Disease</c:v>
                </c:pt>
                <c:pt idx="10">
                  <c:v>Oral Herpes</c:v>
                </c:pt>
              </c:strCache>
            </c:strRef>
          </c:cat>
          <c:val>
            <c:numRef>
              <c:f>'Teeth and Mouth'!$C$2:$C$12</c:f>
              <c:numCache>
                <c:formatCode>General</c:formatCode>
                <c:ptCount val="11"/>
                <c:pt idx="0">
                  <c:v>38</c:v>
                </c:pt>
                <c:pt idx="1">
                  <c:v>20</c:v>
                </c:pt>
                <c:pt idx="2">
                  <c:v>19</c:v>
                </c:pt>
                <c:pt idx="3">
                  <c:v>10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'Teeth and Mouth'!$B$2:$B$12</c15:f>
                <c15:dlblRangeCache>
                  <c:ptCount val="11"/>
                  <c:pt idx="0">
                    <c:v>42.2%</c:v>
                  </c:pt>
                  <c:pt idx="1">
                    <c:v>22.2%</c:v>
                  </c:pt>
                  <c:pt idx="2">
                    <c:v>21.1%</c:v>
                  </c:pt>
                  <c:pt idx="3">
                    <c:v>11.1%</c:v>
                  </c:pt>
                  <c:pt idx="4">
                    <c:v>11.1%</c:v>
                  </c:pt>
                  <c:pt idx="5">
                    <c:v>8.9%</c:v>
                  </c:pt>
                  <c:pt idx="6">
                    <c:v>6.7%</c:v>
                  </c:pt>
                  <c:pt idx="7">
                    <c:v>6.7%</c:v>
                  </c:pt>
                  <c:pt idx="8">
                    <c:v>5.6%</c:v>
                  </c:pt>
                  <c:pt idx="9">
                    <c:v>4.4%</c:v>
                  </c:pt>
                  <c:pt idx="10">
                    <c:v>1.1%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8874-B048-88BB-EC7338119E30}"/>
            </c:ext>
          </c:extLst>
        </c:ser>
        <c:ser>
          <c:idx val="2"/>
          <c:order val="2"/>
          <c:tx>
            <c:strRef>
              <c:f>'Teeth and Mouth'!$D$1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94E"/>
            </a:solidFill>
            <a:ln>
              <a:noFill/>
            </a:ln>
            <a:effectLst/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874-B048-88BB-EC7338119E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'Teeth and Mouth'!$A$2:$A$12</c:f>
              <c:strCache>
                <c:ptCount val="11"/>
                <c:pt idx="0">
                  <c:v>Malocclusion</c:v>
                </c:pt>
                <c:pt idx="1">
                  <c:v>Misalignment Teeth</c:v>
                </c:pt>
                <c:pt idx="2">
                  <c:v>Bruxism</c:v>
                </c:pt>
                <c:pt idx="3">
                  <c:v>Abnormality Baby Teeth</c:v>
                </c:pt>
                <c:pt idx="4">
                  <c:v>Unusual Number Teeth</c:v>
                </c:pt>
                <c:pt idx="5">
                  <c:v>Gingivitis</c:v>
                </c:pt>
                <c:pt idx="6">
                  <c:v>Abormality Dental Root</c:v>
                </c:pt>
                <c:pt idx="7">
                  <c:v>Malformed Teeth</c:v>
                </c:pt>
                <c:pt idx="8">
                  <c:v>Fragile Teeth</c:v>
                </c:pt>
                <c:pt idx="9">
                  <c:v>Gum Disease</c:v>
                </c:pt>
                <c:pt idx="10">
                  <c:v>Oral Herpes</c:v>
                </c:pt>
              </c:strCache>
            </c:strRef>
          </c:cat>
          <c:val>
            <c:numRef>
              <c:f>'Teeth and Mouth'!$D$2:$D$12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6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874-B048-88BB-EC7338119E30}"/>
            </c:ext>
          </c:extLst>
        </c:ser>
        <c:ser>
          <c:idx val="3"/>
          <c:order val="3"/>
          <c:tx>
            <c:strRef>
              <c:f>'Teeth and Mouth'!$E$1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'Teeth and Mouth'!$A$2:$A$12</c:f>
              <c:strCache>
                <c:ptCount val="11"/>
                <c:pt idx="0">
                  <c:v>Malocclusion</c:v>
                </c:pt>
                <c:pt idx="1">
                  <c:v>Misalignment Teeth</c:v>
                </c:pt>
                <c:pt idx="2">
                  <c:v>Bruxism</c:v>
                </c:pt>
                <c:pt idx="3">
                  <c:v>Abnormality Baby Teeth</c:v>
                </c:pt>
                <c:pt idx="4">
                  <c:v>Unusual Number Teeth</c:v>
                </c:pt>
                <c:pt idx="5">
                  <c:v>Gingivitis</c:v>
                </c:pt>
                <c:pt idx="6">
                  <c:v>Abormality Dental Root</c:v>
                </c:pt>
                <c:pt idx="7">
                  <c:v>Malformed Teeth</c:v>
                </c:pt>
                <c:pt idx="8">
                  <c:v>Fragile Teeth</c:v>
                </c:pt>
                <c:pt idx="9">
                  <c:v>Gum Disease</c:v>
                </c:pt>
                <c:pt idx="10">
                  <c:v>Oral Herpes</c:v>
                </c:pt>
              </c:strCache>
            </c:strRef>
          </c:cat>
          <c:val>
            <c:numRef>
              <c:f>'Teeth and Mouth'!$E$2:$E$12</c:f>
              <c:numCache>
                <c:formatCode>General</c:formatCode>
                <c:ptCount val="11"/>
                <c:pt idx="0">
                  <c:v>47</c:v>
                </c:pt>
                <c:pt idx="1">
                  <c:v>66</c:v>
                </c:pt>
                <c:pt idx="2">
                  <c:v>69</c:v>
                </c:pt>
                <c:pt idx="3">
                  <c:v>78</c:v>
                </c:pt>
                <c:pt idx="4">
                  <c:v>76</c:v>
                </c:pt>
                <c:pt idx="5">
                  <c:v>81</c:v>
                </c:pt>
                <c:pt idx="6">
                  <c:v>78</c:v>
                </c:pt>
                <c:pt idx="7">
                  <c:v>82</c:v>
                </c:pt>
                <c:pt idx="8">
                  <c:v>84</c:v>
                </c:pt>
                <c:pt idx="9">
                  <c:v>85</c:v>
                </c:pt>
                <c:pt idx="1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874-B048-88BB-EC7338119E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5977456"/>
        <c:axId val="47007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'Teeth and Mouth'!$B$1</c15:sqref>
                        </c15:formulaRef>
                      </c:ext>
                    </c:extLst>
                    <c:strCache>
                      <c:ptCount val="1"/>
                      <c:pt idx="0">
                        <c:v>Percentage Reporting Yes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'Teeth and Mouth'!$A$2:$A$12</c15:sqref>
                        </c15:formulaRef>
                      </c:ext>
                    </c:extLst>
                    <c:strCache>
                      <c:ptCount val="11"/>
                      <c:pt idx="0">
                        <c:v>Malocclusion</c:v>
                      </c:pt>
                      <c:pt idx="1">
                        <c:v>Misalignment Teeth</c:v>
                      </c:pt>
                      <c:pt idx="2">
                        <c:v>Bruxism</c:v>
                      </c:pt>
                      <c:pt idx="3">
                        <c:v>Abnormality Baby Teeth</c:v>
                      </c:pt>
                      <c:pt idx="4">
                        <c:v>Unusual Number Teeth</c:v>
                      </c:pt>
                      <c:pt idx="5">
                        <c:v>Gingivitis</c:v>
                      </c:pt>
                      <c:pt idx="6">
                        <c:v>Abormality Dental Root</c:v>
                      </c:pt>
                      <c:pt idx="7">
                        <c:v>Malformed Teeth</c:v>
                      </c:pt>
                      <c:pt idx="8">
                        <c:v>Fragile Teeth</c:v>
                      </c:pt>
                      <c:pt idx="9">
                        <c:v>Gum Disease</c:v>
                      </c:pt>
                      <c:pt idx="10">
                        <c:v>Oral Herpes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'Teeth and Mouth'!$B$2:$B$12</c15:sqref>
                        </c15:formulaRef>
                      </c:ext>
                    </c:extLst>
                    <c:numCache>
                      <c:formatCode>0.0%</c:formatCode>
                      <c:ptCount val="11"/>
                      <c:pt idx="0">
                        <c:v>0.42200000000000004</c:v>
                      </c:pt>
                      <c:pt idx="1">
                        <c:v>0.222</c:v>
                      </c:pt>
                      <c:pt idx="2">
                        <c:v>0.21100000000000002</c:v>
                      </c:pt>
                      <c:pt idx="3">
                        <c:v>0.111</c:v>
                      </c:pt>
                      <c:pt idx="4">
                        <c:v>0.111</c:v>
                      </c:pt>
                      <c:pt idx="5">
                        <c:v>8.900000000000001E-2</c:v>
                      </c:pt>
                      <c:pt idx="6">
                        <c:v>6.7000000000000004E-2</c:v>
                      </c:pt>
                      <c:pt idx="7">
                        <c:v>6.7000000000000004E-2</c:v>
                      </c:pt>
                      <c:pt idx="8">
                        <c:v>5.5999999999999994E-2</c:v>
                      </c:pt>
                      <c:pt idx="9">
                        <c:v>4.4000000000000004E-2</c:v>
                      </c:pt>
                      <c:pt idx="10">
                        <c:v>1.1000000000000001E-2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874-B048-88BB-EC7338119E30}"/>
                  </c:ext>
                </c:extLst>
              </c15:ser>
            </c15:filteredBarSeries>
          </c:ext>
        </c:extLst>
      </c:barChart>
      <c:catAx>
        <c:axId val="57597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1168"/>
        <c:crosses val="autoZero"/>
        <c:auto val="1"/>
        <c:lblAlgn val="ctr"/>
        <c:lblOffset val="100"/>
        <c:noMultiLvlLbl val="0"/>
      </c:catAx>
      <c:valAx>
        <c:axId val="470071168"/>
        <c:scaling>
          <c:orientation val="minMax"/>
          <c:max val="9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Symptoms reported in Eyes</a:t>
            </a:r>
            <a:r>
              <a:rPr lang="en-US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 and Vision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Domain</a:t>
            </a:r>
            <a:endParaRPr lang="en-US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'Eyes and Vision'!$C$1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C5266A-6580-433D-A99D-1F7EC8C3ABC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B4B1049-D3E3-4D0A-A5DB-36FC0C614EC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266-DB4A-A268-14740275FD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CC2BDFE-C479-4E43-BFE2-2A2EBB6BEEB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3535426-C64D-4A81-83AF-E21C061D14A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266-DB4A-A268-14740275FD2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E21305-ED75-4E66-94A0-58D0615B607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061A553-B0B0-4C11-BB89-61278D4CDAE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266-DB4A-A268-14740275FD2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0EBE0F3-2F05-4F49-AE98-1CD7B202E72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51EF634-75C2-4F64-8300-1FE50C38BDC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266-DB4A-A268-14740275FD2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3D89CDB-38FB-4F22-8587-23ACA08BFCE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7E2F3A7-2767-4BA4-9D33-404E6FD1510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266-DB4A-A268-14740275FD2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A39ED1E-DFFC-47FB-885D-6832CEC045B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44B1986-A9F1-4382-99FF-ADBA06F2C18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266-DB4A-A268-14740275FD2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66-DB4A-A268-14740275FD29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66-DB4A-A268-14740275FD29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66-DB4A-A268-14740275FD2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66-DB4A-A268-14740275F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'Eyes and Vision'!$A$2:$A$11</c:f>
              <c:strCache>
                <c:ptCount val="10"/>
                <c:pt idx="0">
                  <c:v>Abnormal Eye Movement</c:v>
                </c:pt>
                <c:pt idx="1">
                  <c:v>Ptosis</c:v>
                </c:pt>
                <c:pt idx="2">
                  <c:v>Nearsightedness</c:v>
                </c:pt>
                <c:pt idx="3">
                  <c:v>Farsightedness</c:v>
                </c:pt>
                <c:pt idx="4">
                  <c:v>Visual Impairment</c:v>
                </c:pt>
                <c:pt idx="5">
                  <c:v>Major Vision Issues</c:v>
                </c:pt>
                <c:pt idx="6">
                  <c:v>Abnormal Optic Nerve</c:v>
                </c:pt>
                <c:pt idx="7">
                  <c:v>Abnormality Lens</c:v>
                </c:pt>
                <c:pt idx="8">
                  <c:v>Abnormality Retina</c:v>
                </c:pt>
                <c:pt idx="9">
                  <c:v>Abnormal Eye Size</c:v>
                </c:pt>
              </c:strCache>
            </c:strRef>
          </c:cat>
          <c:val>
            <c:numRef>
              <c:f>'Eyes and Vision'!$C$2:$C$11</c:f>
              <c:numCache>
                <c:formatCode>General</c:formatCode>
                <c:ptCount val="10"/>
                <c:pt idx="0">
                  <c:v>38</c:v>
                </c:pt>
                <c:pt idx="1">
                  <c:v>28</c:v>
                </c:pt>
                <c:pt idx="2">
                  <c:v>22</c:v>
                </c:pt>
                <c:pt idx="3">
                  <c:v>19</c:v>
                </c:pt>
                <c:pt idx="4">
                  <c:v>10</c:v>
                </c:pt>
                <c:pt idx="5">
                  <c:v>8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'Eyes and Vision'!$B$2:$B$11</c15:f>
                <c15:dlblRangeCache>
                  <c:ptCount val="10"/>
                  <c:pt idx="0">
                    <c:v>38.4%</c:v>
                  </c:pt>
                  <c:pt idx="1">
                    <c:v>28.3%</c:v>
                  </c:pt>
                  <c:pt idx="2">
                    <c:v>22.2%</c:v>
                  </c:pt>
                  <c:pt idx="3">
                    <c:v>19.2%</c:v>
                  </c:pt>
                  <c:pt idx="4">
                    <c:v>10.1%</c:v>
                  </c:pt>
                  <c:pt idx="5">
                    <c:v>8.1%</c:v>
                  </c:pt>
                  <c:pt idx="6">
                    <c:v>5.1%</c:v>
                  </c:pt>
                  <c:pt idx="7">
                    <c:v>4%</c:v>
                  </c:pt>
                  <c:pt idx="8">
                    <c:v>3%</c:v>
                  </c:pt>
                  <c:pt idx="9">
                    <c:v>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6266-DB4A-A268-14740275FD29}"/>
            </c:ext>
          </c:extLst>
        </c:ser>
        <c:ser>
          <c:idx val="2"/>
          <c:order val="2"/>
          <c:tx>
            <c:strRef>
              <c:f>'Eyes and Vision'!$D$1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94E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66-DB4A-A268-14740275F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'Eyes and Vision'!$A$2:$A$11</c:f>
              <c:strCache>
                <c:ptCount val="10"/>
                <c:pt idx="0">
                  <c:v>Abnormal Eye Movement</c:v>
                </c:pt>
                <c:pt idx="1">
                  <c:v>Ptosis</c:v>
                </c:pt>
                <c:pt idx="2">
                  <c:v>Nearsightedness</c:v>
                </c:pt>
                <c:pt idx="3">
                  <c:v>Farsightedness</c:v>
                </c:pt>
                <c:pt idx="4">
                  <c:v>Visual Impairment</c:v>
                </c:pt>
                <c:pt idx="5">
                  <c:v>Major Vision Issues</c:v>
                </c:pt>
                <c:pt idx="6">
                  <c:v>Abnormal Optic Nerve</c:v>
                </c:pt>
                <c:pt idx="7">
                  <c:v>Abnormality Lens</c:v>
                </c:pt>
                <c:pt idx="8">
                  <c:v>Abnormality Retina</c:v>
                </c:pt>
                <c:pt idx="9">
                  <c:v>Abnormal Eye Size</c:v>
                </c:pt>
              </c:strCache>
            </c:strRef>
          </c:cat>
          <c:val>
            <c:numRef>
              <c:f>'Eyes and Vision'!$D$2:$D$11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66-DB4A-A268-14740275FD29}"/>
            </c:ext>
          </c:extLst>
        </c:ser>
        <c:ser>
          <c:idx val="3"/>
          <c:order val="3"/>
          <c:tx>
            <c:strRef>
              <c:f>'Eyes and Vision'!$E$1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'Eyes and Vision'!$A$2:$A$11</c:f>
              <c:strCache>
                <c:ptCount val="10"/>
                <c:pt idx="0">
                  <c:v>Abnormal Eye Movement</c:v>
                </c:pt>
                <c:pt idx="1">
                  <c:v>Ptosis</c:v>
                </c:pt>
                <c:pt idx="2">
                  <c:v>Nearsightedness</c:v>
                </c:pt>
                <c:pt idx="3">
                  <c:v>Farsightedness</c:v>
                </c:pt>
                <c:pt idx="4">
                  <c:v>Visual Impairment</c:v>
                </c:pt>
                <c:pt idx="5">
                  <c:v>Major Vision Issues</c:v>
                </c:pt>
                <c:pt idx="6">
                  <c:v>Abnormal Optic Nerve</c:v>
                </c:pt>
                <c:pt idx="7">
                  <c:v>Abnormality Lens</c:v>
                </c:pt>
                <c:pt idx="8">
                  <c:v>Abnormality Retina</c:v>
                </c:pt>
                <c:pt idx="9">
                  <c:v>Abnormal Eye Size</c:v>
                </c:pt>
              </c:strCache>
            </c:strRef>
          </c:cat>
          <c:val>
            <c:numRef>
              <c:f>'Eyes and Vision'!$E$2:$E$11</c:f>
              <c:numCache>
                <c:formatCode>General</c:formatCode>
                <c:ptCount val="10"/>
                <c:pt idx="0">
                  <c:v>60</c:v>
                </c:pt>
                <c:pt idx="1">
                  <c:v>69</c:v>
                </c:pt>
                <c:pt idx="2">
                  <c:v>76</c:v>
                </c:pt>
                <c:pt idx="3">
                  <c:v>79</c:v>
                </c:pt>
                <c:pt idx="4">
                  <c:v>87</c:v>
                </c:pt>
                <c:pt idx="5">
                  <c:v>91</c:v>
                </c:pt>
                <c:pt idx="6">
                  <c:v>92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266-DB4A-A268-14740275FD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5977456"/>
        <c:axId val="47007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'Eyes and Vision'!$B$1</c15:sqref>
                        </c15:formulaRef>
                      </c:ext>
                    </c:extLst>
                    <c:strCache>
                      <c:ptCount val="1"/>
                      <c:pt idx="0">
                        <c:v>Percentage Reporting Yes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'Eyes and Vision'!$A$2:$A$11</c15:sqref>
                        </c15:formulaRef>
                      </c:ext>
                    </c:extLst>
                    <c:strCache>
                      <c:ptCount val="10"/>
                      <c:pt idx="0">
                        <c:v>Abnormal Eye Movement</c:v>
                      </c:pt>
                      <c:pt idx="1">
                        <c:v>Ptosis</c:v>
                      </c:pt>
                      <c:pt idx="2">
                        <c:v>Nearsightedness</c:v>
                      </c:pt>
                      <c:pt idx="3">
                        <c:v>Farsightedness</c:v>
                      </c:pt>
                      <c:pt idx="4">
                        <c:v>Visual Impairment</c:v>
                      </c:pt>
                      <c:pt idx="5">
                        <c:v>Major Vision Issues</c:v>
                      </c:pt>
                      <c:pt idx="6">
                        <c:v>Abnormal Optic Nerve</c:v>
                      </c:pt>
                      <c:pt idx="7">
                        <c:v>Abnormality Lens</c:v>
                      </c:pt>
                      <c:pt idx="8">
                        <c:v>Abnormality Retina</c:v>
                      </c:pt>
                      <c:pt idx="9">
                        <c:v>Abnormal Eye Size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'Eyes and Vision'!$B$2:$B$11</c15:sqref>
                        </c15:formulaRef>
                      </c:ext>
                    </c:extLst>
                    <c:numCache>
                      <c:formatCode>0.0%</c:formatCode>
                      <c:ptCount val="10"/>
                      <c:pt idx="0">
                        <c:v>0.38400000000000001</c:v>
                      </c:pt>
                      <c:pt idx="1">
                        <c:v>0.28300000000000003</c:v>
                      </c:pt>
                      <c:pt idx="2">
                        <c:v>0.222</c:v>
                      </c:pt>
                      <c:pt idx="3">
                        <c:v>0.192</c:v>
                      </c:pt>
                      <c:pt idx="4">
                        <c:v>0.10099999999999999</c:v>
                      </c:pt>
                      <c:pt idx="5">
                        <c:v>8.1000000000000003E-2</c:v>
                      </c:pt>
                      <c:pt idx="6">
                        <c:v>5.0999999999999997E-2</c:v>
                      </c:pt>
                      <c:pt idx="7" formatCode="0%">
                        <c:v>0.04</c:v>
                      </c:pt>
                      <c:pt idx="8" formatCode="0%">
                        <c:v>0.03</c:v>
                      </c:pt>
                      <c:pt idx="9" formatCode="0%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6266-DB4A-A268-14740275FD29}"/>
                  </c:ext>
                </c:extLst>
              </c15:ser>
            </c15:filteredBarSeries>
          </c:ext>
        </c:extLst>
      </c:barChart>
      <c:catAx>
        <c:axId val="57597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1168"/>
        <c:crosses val="autoZero"/>
        <c:auto val="1"/>
        <c:lblAlgn val="ctr"/>
        <c:lblOffset val="100"/>
        <c:noMultiLvlLbl val="0"/>
      </c:catAx>
      <c:valAx>
        <c:axId val="470071168"/>
        <c:scaling>
          <c:orientation val="minMax"/>
          <c:max val="99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Symptoms reported in Muscles </a:t>
            </a:r>
            <a:r>
              <a:rPr lang="en-US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Domain</a:t>
            </a:r>
            <a:endParaRPr lang="en-US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Muscles!$C$1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F9B31AA-9B2F-41F2-85B1-FDA78721123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813282E-197E-416E-9A40-2B91E0E5962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4E8-C34B-8347-58FF96E64A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C44B88-12A4-4399-B311-C5C8582C255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45FAFAB-3B5B-4111-902C-169FCE6102A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4E8-C34B-8347-58FF96E64A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5B7C2E0-05CE-4E00-9263-134FF7E89B3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85557D8-355F-47A6-BA5D-3D0FD491092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4E8-C34B-8347-58FF96E64A8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EF810A3-A88F-4C91-8001-CEF34CAB797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9B4C937-905F-41F9-A60D-8F09726F805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4E8-C34B-8347-58FF96E64A8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C9741D5-25B6-4CF0-9C7F-9B56FDAD09B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20BC194-DE03-43EE-BF2C-84726F2F547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4E8-C34B-8347-58FF96E64A83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E8-C34B-8347-58FF96E64A8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86E48EA-4EA8-427C-B879-5FC1A548D38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4E8-C34B-8347-58FF96E64A8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5AE7C91-9CD3-4BB9-A51F-63CCE57FBDB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4E8-C34B-8347-58FF96E64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Muscles!$A$2:$A$9</c:f>
              <c:strCache>
                <c:ptCount val="8"/>
                <c:pt idx="0">
                  <c:v>Abnormal Muscle Function</c:v>
                </c:pt>
                <c:pt idx="1">
                  <c:v>Issue Muscle Arms Legs</c:v>
                </c:pt>
                <c:pt idx="2">
                  <c:v>Abnormal Facial Muscles</c:v>
                </c:pt>
                <c:pt idx="3">
                  <c:v>Issue Neck Muscle</c:v>
                </c:pt>
                <c:pt idx="4">
                  <c:v>Abnormal Muscles Back</c:v>
                </c:pt>
                <c:pt idx="5">
                  <c:v>Issue Muscle Chest</c:v>
                </c:pt>
                <c:pt idx="6">
                  <c:v>Abnormal Skeletal Muscle</c:v>
                </c:pt>
                <c:pt idx="7">
                  <c:v>Issue Nerves Connected Muscles</c:v>
                </c:pt>
              </c:strCache>
            </c:strRef>
          </c:cat>
          <c:val>
            <c:numRef>
              <c:f>Muscles!$C$2:$C$9</c:f>
              <c:numCache>
                <c:formatCode>General</c:formatCode>
                <c:ptCount val="8"/>
                <c:pt idx="0">
                  <c:v>55</c:v>
                </c:pt>
                <c:pt idx="1">
                  <c:v>30</c:v>
                </c:pt>
                <c:pt idx="2">
                  <c:v>22</c:v>
                </c:pt>
                <c:pt idx="3">
                  <c:v>16</c:v>
                </c:pt>
                <c:pt idx="4">
                  <c:v>9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Muscles!$B$2:$B$7</c15:f>
                <c15:dlblRangeCache>
                  <c:ptCount val="6"/>
                  <c:pt idx="0">
                    <c:v>59.1%</c:v>
                  </c:pt>
                  <c:pt idx="1">
                    <c:v>32.3%</c:v>
                  </c:pt>
                  <c:pt idx="2">
                    <c:v>23.7%</c:v>
                  </c:pt>
                  <c:pt idx="3">
                    <c:v>17.2%</c:v>
                  </c:pt>
                  <c:pt idx="4">
                    <c:v>9.7%</c:v>
                  </c:pt>
                  <c:pt idx="5">
                    <c:v>5.4%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44E8-C34B-8347-58FF96E64A83}"/>
            </c:ext>
          </c:extLst>
        </c:ser>
        <c:ser>
          <c:idx val="2"/>
          <c:order val="2"/>
          <c:tx>
            <c:strRef>
              <c:f>Muscles!$D$1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9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Muscles!$A$2:$A$9</c:f>
              <c:strCache>
                <c:ptCount val="8"/>
                <c:pt idx="0">
                  <c:v>Abnormal Muscle Function</c:v>
                </c:pt>
                <c:pt idx="1">
                  <c:v>Issue Muscle Arms Legs</c:v>
                </c:pt>
                <c:pt idx="2">
                  <c:v>Abnormal Facial Muscles</c:v>
                </c:pt>
                <c:pt idx="3">
                  <c:v>Issue Neck Muscle</c:v>
                </c:pt>
                <c:pt idx="4">
                  <c:v>Abnormal Muscles Back</c:v>
                </c:pt>
                <c:pt idx="5">
                  <c:v>Issue Muscle Chest</c:v>
                </c:pt>
                <c:pt idx="6">
                  <c:v>Abnormal Skeletal Muscle</c:v>
                </c:pt>
                <c:pt idx="7">
                  <c:v>Issue Nerves Connected Muscles</c:v>
                </c:pt>
              </c:strCache>
            </c:strRef>
          </c:cat>
          <c:val>
            <c:numRef>
              <c:f>Muscles!$D$2:$D$9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E8-C34B-8347-58FF96E64A83}"/>
            </c:ext>
          </c:extLst>
        </c:ser>
        <c:ser>
          <c:idx val="3"/>
          <c:order val="3"/>
          <c:tx>
            <c:strRef>
              <c:f>Muscles!$E$1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Muscles!$A$2:$A$9</c:f>
              <c:strCache>
                <c:ptCount val="8"/>
                <c:pt idx="0">
                  <c:v>Abnormal Muscle Function</c:v>
                </c:pt>
                <c:pt idx="1">
                  <c:v>Issue Muscle Arms Legs</c:v>
                </c:pt>
                <c:pt idx="2">
                  <c:v>Abnormal Facial Muscles</c:v>
                </c:pt>
                <c:pt idx="3">
                  <c:v>Issue Neck Muscle</c:v>
                </c:pt>
                <c:pt idx="4">
                  <c:v>Abnormal Muscles Back</c:v>
                </c:pt>
                <c:pt idx="5">
                  <c:v>Issue Muscle Chest</c:v>
                </c:pt>
                <c:pt idx="6">
                  <c:v>Abnormal Skeletal Muscle</c:v>
                </c:pt>
                <c:pt idx="7">
                  <c:v>Issue Nerves Connected Muscles</c:v>
                </c:pt>
              </c:strCache>
            </c:strRef>
          </c:cat>
          <c:val>
            <c:numRef>
              <c:f>Muscles!$E$2:$E$9</c:f>
              <c:numCache>
                <c:formatCode>General</c:formatCode>
                <c:ptCount val="8"/>
                <c:pt idx="0">
                  <c:v>37</c:v>
                </c:pt>
                <c:pt idx="1">
                  <c:v>60</c:v>
                </c:pt>
                <c:pt idx="2">
                  <c:v>70</c:v>
                </c:pt>
                <c:pt idx="3">
                  <c:v>76</c:v>
                </c:pt>
                <c:pt idx="4">
                  <c:v>80</c:v>
                </c:pt>
                <c:pt idx="5">
                  <c:v>84</c:v>
                </c:pt>
                <c:pt idx="6">
                  <c:v>91</c:v>
                </c:pt>
                <c:pt idx="7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E8-C34B-8347-58FF96E64A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5977456"/>
        <c:axId val="47007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Muscles!$B$1</c15:sqref>
                        </c15:formulaRef>
                      </c:ext>
                    </c:extLst>
                    <c:strCache>
                      <c:ptCount val="1"/>
                      <c:pt idx="0">
                        <c:v>Percentage Reporting Yes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Muscles!$A$2:$A$9</c15:sqref>
                        </c15:formulaRef>
                      </c:ext>
                    </c:extLst>
                    <c:strCache>
                      <c:ptCount val="8"/>
                      <c:pt idx="0">
                        <c:v>Abnormal Muscle Function</c:v>
                      </c:pt>
                      <c:pt idx="1">
                        <c:v>Issue Muscle Arms Legs</c:v>
                      </c:pt>
                      <c:pt idx="2">
                        <c:v>Abnormal Facial Muscles</c:v>
                      </c:pt>
                      <c:pt idx="3">
                        <c:v>Issue Neck Muscle</c:v>
                      </c:pt>
                      <c:pt idx="4">
                        <c:v>Abnormal Muscles Back</c:v>
                      </c:pt>
                      <c:pt idx="5">
                        <c:v>Issue Muscle Chest</c:v>
                      </c:pt>
                      <c:pt idx="6">
                        <c:v>Abnormal Skeletal Muscle</c:v>
                      </c:pt>
                      <c:pt idx="7">
                        <c:v>Issue Nerves Connected Muscles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Muscles!$B$2:$B$9</c15:sqref>
                        </c15:formulaRef>
                      </c:ext>
                    </c:extLst>
                    <c:numCache>
                      <c:formatCode>0.0%</c:formatCode>
                      <c:ptCount val="8"/>
                      <c:pt idx="0">
                        <c:v>0.59099999999999997</c:v>
                      </c:pt>
                      <c:pt idx="1">
                        <c:v>0.32299999999999995</c:v>
                      </c:pt>
                      <c:pt idx="2">
                        <c:v>0.23699999999999999</c:v>
                      </c:pt>
                      <c:pt idx="3">
                        <c:v>0.17199999999999999</c:v>
                      </c:pt>
                      <c:pt idx="4">
                        <c:v>9.6999999999999989E-2</c:v>
                      </c:pt>
                      <c:pt idx="5">
                        <c:v>5.4000000000000006E-2</c:v>
                      </c:pt>
                      <c:pt idx="6">
                        <c:v>1.1000000000000001E-2</c:v>
                      </c:pt>
                      <c:pt idx="7">
                        <c:v>1.1000000000000001E-2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44E8-C34B-8347-58FF96E64A83}"/>
                  </c:ext>
                </c:extLst>
              </c15:ser>
            </c15:filteredBarSeries>
          </c:ext>
        </c:extLst>
      </c:barChart>
      <c:catAx>
        <c:axId val="57597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1168"/>
        <c:crosses val="autoZero"/>
        <c:auto val="1"/>
        <c:lblAlgn val="ctr"/>
        <c:lblOffset val="100"/>
        <c:noMultiLvlLbl val="0"/>
      </c:catAx>
      <c:valAx>
        <c:axId val="470071168"/>
        <c:scaling>
          <c:orientation val="minMax"/>
          <c:max val="93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74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Symptoms reported in Mother's Pregnancy </a:t>
            </a:r>
            <a:r>
              <a:rPr lang="en-US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Domain</a:t>
            </a:r>
            <a:endParaRPr lang="en-US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'Mothers Pregnancy'!$C$1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DB69658-9B3C-488F-ABAD-C8685406889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95E90D2-AF4E-4EEF-A8C5-5E943B4713B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4B7-C04C-97AA-07FC39354C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236C86F-26B7-40CF-AC00-B403F78A7EA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C0CCA78-7BBA-4C20-AD65-3DA4ECE248C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4B7-C04C-97AA-07FC39354C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27FDFEF-D59C-4650-B82C-38B70D4264D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B3E4662-2879-4490-AF4A-E628DF03117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4B7-C04C-97AA-07FC39354C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DF3EADF-F1AC-4DCC-A395-8B997788096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72A1085-2B01-41B4-BA73-05DA9D6A041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4B7-C04C-97AA-07FC39354C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9C1D06A-C5C8-4C0F-BA86-B26414A6930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4B7-C04C-97AA-07FC39354CC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8724F8D-B50F-437E-8818-2E242F52F56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4B7-C04C-97AA-07FC39354CC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74B3051-F57B-46BF-9F4E-A57D281AD18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4B7-C04C-97AA-07FC39354CC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9D366C6-269E-4DD9-A834-F96BA783259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4B7-C04C-97AA-07FC39354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'Mothers Pregnancy'!$A$2:$A$9</c:f>
              <c:strCache>
                <c:ptCount val="8"/>
                <c:pt idx="0">
                  <c:v>Delivery Complication</c:v>
                </c:pt>
                <c:pt idx="1">
                  <c:v>Maternal Health Problem</c:v>
                </c:pt>
                <c:pt idx="2">
                  <c:v>Prematurity</c:v>
                </c:pt>
                <c:pt idx="3">
                  <c:v>Decreased Fetal Movement</c:v>
                </c:pt>
                <c:pt idx="4">
                  <c:v>Umbilical Cord Issue</c:v>
                </c:pt>
                <c:pt idx="5">
                  <c:v>Amniotic Fluid Issue</c:v>
                </c:pt>
                <c:pt idx="6">
                  <c:v>Placental Issue</c:v>
                </c:pt>
                <c:pt idx="7">
                  <c:v>Pregnancy Exposure</c:v>
                </c:pt>
              </c:strCache>
            </c:strRef>
          </c:cat>
          <c:val>
            <c:numRef>
              <c:f>'Mothers Pregnancy'!$C$2:$C$9</c:f>
              <c:numCache>
                <c:formatCode>General</c:formatCode>
                <c:ptCount val="8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'Mothers Pregnancy'!$B$2:$B$5</c15:f>
                <c15:dlblRangeCache>
                  <c:ptCount val="4"/>
                  <c:pt idx="0">
                    <c:v>19.8%</c:v>
                  </c:pt>
                  <c:pt idx="1">
                    <c:v>11.9%</c:v>
                  </c:pt>
                  <c:pt idx="2">
                    <c:v>11.9%</c:v>
                  </c:pt>
                  <c:pt idx="3">
                    <c:v>8.9%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4B7-C04C-97AA-07FC39354CC7}"/>
            </c:ext>
          </c:extLst>
        </c:ser>
        <c:ser>
          <c:idx val="2"/>
          <c:order val="2"/>
          <c:tx>
            <c:strRef>
              <c:f>'Mothers Pregnancy'!$D$1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9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'Mothers Pregnancy'!$A$2:$A$9</c:f>
              <c:strCache>
                <c:ptCount val="8"/>
                <c:pt idx="0">
                  <c:v>Delivery Complication</c:v>
                </c:pt>
                <c:pt idx="1">
                  <c:v>Maternal Health Problem</c:v>
                </c:pt>
                <c:pt idx="2">
                  <c:v>Prematurity</c:v>
                </c:pt>
                <c:pt idx="3">
                  <c:v>Decreased Fetal Movement</c:v>
                </c:pt>
                <c:pt idx="4">
                  <c:v>Umbilical Cord Issue</c:v>
                </c:pt>
                <c:pt idx="5">
                  <c:v>Amniotic Fluid Issue</c:v>
                </c:pt>
                <c:pt idx="6">
                  <c:v>Placental Issue</c:v>
                </c:pt>
                <c:pt idx="7">
                  <c:v>Pregnancy Exposure</c:v>
                </c:pt>
              </c:strCache>
            </c:strRef>
          </c:cat>
          <c:val>
            <c:numRef>
              <c:f>'Mothers Pregnancy'!$D$2:$D$9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B7-C04C-97AA-07FC39354CC7}"/>
            </c:ext>
          </c:extLst>
        </c:ser>
        <c:ser>
          <c:idx val="3"/>
          <c:order val="3"/>
          <c:tx>
            <c:strRef>
              <c:f>'Mothers Pregnancy'!$E$1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'Mothers Pregnancy'!$A$2:$A$9</c:f>
              <c:strCache>
                <c:ptCount val="8"/>
                <c:pt idx="0">
                  <c:v>Delivery Complication</c:v>
                </c:pt>
                <c:pt idx="1">
                  <c:v>Maternal Health Problem</c:v>
                </c:pt>
                <c:pt idx="2">
                  <c:v>Prematurity</c:v>
                </c:pt>
                <c:pt idx="3">
                  <c:v>Decreased Fetal Movement</c:v>
                </c:pt>
                <c:pt idx="4">
                  <c:v>Umbilical Cord Issue</c:v>
                </c:pt>
                <c:pt idx="5">
                  <c:v>Amniotic Fluid Issue</c:v>
                </c:pt>
                <c:pt idx="6">
                  <c:v>Placental Issue</c:v>
                </c:pt>
                <c:pt idx="7">
                  <c:v>Pregnancy Exposure</c:v>
                </c:pt>
              </c:strCache>
            </c:strRef>
          </c:cat>
          <c:val>
            <c:numRef>
              <c:f>'Mothers Pregnancy'!$E$2:$E$9</c:f>
              <c:numCache>
                <c:formatCode>General</c:formatCode>
                <c:ptCount val="8"/>
                <c:pt idx="0">
                  <c:v>79</c:v>
                </c:pt>
                <c:pt idx="1">
                  <c:v>88</c:v>
                </c:pt>
                <c:pt idx="2">
                  <c:v>87</c:v>
                </c:pt>
                <c:pt idx="3">
                  <c:v>90</c:v>
                </c:pt>
                <c:pt idx="4">
                  <c:v>94</c:v>
                </c:pt>
                <c:pt idx="5">
                  <c:v>96</c:v>
                </c:pt>
                <c:pt idx="6">
                  <c:v>96</c:v>
                </c:pt>
                <c:pt idx="7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B7-C04C-97AA-07FC39354C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5977456"/>
        <c:axId val="47007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'Mothers Pregnancy'!$B$1</c15:sqref>
                        </c15:formulaRef>
                      </c:ext>
                    </c:extLst>
                    <c:strCache>
                      <c:ptCount val="1"/>
                      <c:pt idx="0">
                        <c:v>Percentage Reporting Yes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'Mothers Pregnancy'!$A$2:$A$9</c15:sqref>
                        </c15:formulaRef>
                      </c:ext>
                    </c:extLst>
                    <c:strCache>
                      <c:ptCount val="8"/>
                      <c:pt idx="0">
                        <c:v>Delivery Complication</c:v>
                      </c:pt>
                      <c:pt idx="1">
                        <c:v>Maternal Health Problem</c:v>
                      </c:pt>
                      <c:pt idx="2">
                        <c:v>Prematurity</c:v>
                      </c:pt>
                      <c:pt idx="3">
                        <c:v>Decreased Fetal Movement</c:v>
                      </c:pt>
                      <c:pt idx="4">
                        <c:v>Umbilical Cord Issue</c:v>
                      </c:pt>
                      <c:pt idx="5">
                        <c:v>Amniotic Fluid Issue</c:v>
                      </c:pt>
                      <c:pt idx="6">
                        <c:v>Placental Issue</c:v>
                      </c:pt>
                      <c:pt idx="7">
                        <c:v>Pregnancy Exposure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'Mothers Pregnancy'!$B$2:$B$9</c15:sqref>
                        </c15:formulaRef>
                      </c:ext>
                    </c:extLst>
                    <c:numCache>
                      <c:formatCode>0.0%</c:formatCode>
                      <c:ptCount val="8"/>
                      <c:pt idx="0">
                        <c:v>0.19800000000000001</c:v>
                      </c:pt>
                      <c:pt idx="1">
                        <c:v>0.11900000000000001</c:v>
                      </c:pt>
                      <c:pt idx="2">
                        <c:v>0.11900000000000001</c:v>
                      </c:pt>
                      <c:pt idx="3">
                        <c:v>8.900000000000001E-2</c:v>
                      </c:pt>
                      <c:pt idx="4" formatCode="0%">
                        <c:v>0.05</c:v>
                      </c:pt>
                      <c:pt idx="5" formatCode="0%">
                        <c:v>0.04</c:v>
                      </c:pt>
                      <c:pt idx="6" formatCode="0%">
                        <c:v>0.04</c:v>
                      </c:pt>
                      <c:pt idx="7" formatCode="0%">
                        <c:v>0.03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14B7-C04C-97AA-07FC39354CC7}"/>
                  </c:ext>
                </c:extLst>
              </c15:ser>
            </c15:filteredBarSeries>
          </c:ext>
        </c:extLst>
      </c:barChart>
      <c:catAx>
        <c:axId val="57597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1168"/>
        <c:crosses val="autoZero"/>
        <c:auto val="1"/>
        <c:lblAlgn val="ctr"/>
        <c:lblOffset val="100"/>
        <c:noMultiLvlLbl val="0"/>
      </c:catAx>
      <c:valAx>
        <c:axId val="470071168"/>
        <c:scaling>
          <c:orientation val="minMax"/>
          <c:max val="10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Symptoms reported in Head, Face, and Neck </a:t>
            </a:r>
            <a:r>
              <a:rPr lang="en-US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Domain</a:t>
            </a:r>
            <a:endParaRPr lang="en-US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'Head, Face, Neck'!$C$1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F294B64-58D9-4C77-B1E8-A2C14004E1D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79B6C28-0BF6-49F8-B61F-14746A9EAAF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011-7B4D-84CE-D76CB8A157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3C85388-6C44-4F26-A626-3A33EB13DFB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4433636-8C65-41A4-B2EC-0CE63DF0C9D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011-7B4D-84CE-D76CB8A157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C19C1FF-29DB-4E4F-AB31-AC8A0DDDB07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384E4F7-0CBE-40F2-9714-DDDE973054A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011-7B4D-84CE-D76CB8A157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CCBCEF2-75EB-4E2C-96F4-384D767E6C5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9E571FB-D14B-4460-AED9-159C2343D73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011-7B4D-84CE-D76CB8A157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38A2189-6E88-4409-A28B-92328999F1D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5D657D0-FEEA-4956-B3C7-5E7E8668F9D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011-7B4D-84CE-D76CB8A1578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506E920-041A-47B3-9C05-2248C843F5F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DF3A5AB-D077-41B2-8545-5EB1D8B6E5B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011-7B4D-84CE-D76CB8A1578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8737E10-0FEF-44D0-B0D1-244D257A1EE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BC90B4C-D983-4D80-B5BC-5A89B1E51AB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011-7B4D-84CE-D76CB8A157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'Head, Face, Neck'!$A$2:$A$8</c:f>
              <c:strCache>
                <c:ptCount val="7"/>
                <c:pt idx="0">
                  <c:v>Abnormal Inside Mouth</c:v>
                </c:pt>
                <c:pt idx="1">
                  <c:v>Oral Dysphagia</c:v>
                </c:pt>
                <c:pt idx="2">
                  <c:v>Abnormal Neck</c:v>
                </c:pt>
                <c:pt idx="3">
                  <c:v>Abnormal Hair</c:v>
                </c:pt>
                <c:pt idx="4">
                  <c:v>Abnormal Nose</c:v>
                </c:pt>
                <c:pt idx="5">
                  <c:v>Abnormal Outside Mouth</c:v>
                </c:pt>
                <c:pt idx="6">
                  <c:v>Abnormal Chin</c:v>
                </c:pt>
              </c:strCache>
            </c:strRef>
          </c:cat>
          <c:val>
            <c:numRef>
              <c:f>'Head, Face, Neck'!$C$2:$C$8</c:f>
              <c:numCache>
                <c:formatCode>General</c:formatCode>
                <c:ptCount val="7"/>
                <c:pt idx="0">
                  <c:v>30</c:v>
                </c:pt>
                <c:pt idx="1">
                  <c:v>18</c:v>
                </c:pt>
                <c:pt idx="2">
                  <c:v>16</c:v>
                </c:pt>
                <c:pt idx="3">
                  <c:v>13</c:v>
                </c:pt>
                <c:pt idx="4">
                  <c:v>13</c:v>
                </c:pt>
                <c:pt idx="5">
                  <c:v>11</c:v>
                </c:pt>
                <c:pt idx="6">
                  <c:v>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'Head, Face, Neck'!$B$2:$B$8</c15:f>
                <c15:dlblRangeCache>
                  <c:ptCount val="7"/>
                  <c:pt idx="0">
                    <c:v>30.6%</c:v>
                  </c:pt>
                  <c:pt idx="1">
                    <c:v>18.4%</c:v>
                  </c:pt>
                  <c:pt idx="2">
                    <c:v>16.3%</c:v>
                  </c:pt>
                  <c:pt idx="3">
                    <c:v>13.3%</c:v>
                  </c:pt>
                  <c:pt idx="4">
                    <c:v>13.3%</c:v>
                  </c:pt>
                  <c:pt idx="5">
                    <c:v>11.2%</c:v>
                  </c:pt>
                  <c:pt idx="6">
                    <c:v>9.2%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011-7B4D-84CE-D76CB8A1578D}"/>
            </c:ext>
          </c:extLst>
        </c:ser>
        <c:ser>
          <c:idx val="2"/>
          <c:order val="2"/>
          <c:tx>
            <c:strRef>
              <c:f>'Head, Face, Neck'!$D$1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94E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11-7B4D-84CE-D76CB8A157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11-7B4D-84CE-D76CB8A157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11-7B4D-84CE-D76CB8A1578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11-7B4D-84CE-D76CB8A157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'Head, Face, Neck'!$A$2:$A$8</c:f>
              <c:strCache>
                <c:ptCount val="7"/>
                <c:pt idx="0">
                  <c:v>Abnormal Inside Mouth</c:v>
                </c:pt>
                <c:pt idx="1">
                  <c:v>Oral Dysphagia</c:v>
                </c:pt>
                <c:pt idx="2">
                  <c:v>Abnormal Neck</c:v>
                </c:pt>
                <c:pt idx="3">
                  <c:v>Abnormal Hair</c:v>
                </c:pt>
                <c:pt idx="4">
                  <c:v>Abnormal Nose</c:v>
                </c:pt>
                <c:pt idx="5">
                  <c:v>Abnormal Outside Mouth</c:v>
                </c:pt>
                <c:pt idx="6">
                  <c:v>Abnormal Chin</c:v>
                </c:pt>
              </c:strCache>
            </c:strRef>
          </c:cat>
          <c:val>
            <c:numRef>
              <c:f>'Head, Face, Neck'!$D$2:$D$8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11-7B4D-84CE-D76CB8A1578D}"/>
            </c:ext>
          </c:extLst>
        </c:ser>
        <c:ser>
          <c:idx val="3"/>
          <c:order val="3"/>
          <c:tx>
            <c:strRef>
              <c:f>'Head, Face, Neck'!$E$1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'Head, Face, Neck'!$A$2:$A$8</c:f>
              <c:strCache>
                <c:ptCount val="7"/>
                <c:pt idx="0">
                  <c:v>Abnormal Inside Mouth</c:v>
                </c:pt>
                <c:pt idx="1">
                  <c:v>Oral Dysphagia</c:v>
                </c:pt>
                <c:pt idx="2">
                  <c:v>Abnormal Neck</c:v>
                </c:pt>
                <c:pt idx="3">
                  <c:v>Abnormal Hair</c:v>
                </c:pt>
                <c:pt idx="4">
                  <c:v>Abnormal Nose</c:v>
                </c:pt>
                <c:pt idx="5">
                  <c:v>Abnormal Outside Mouth</c:v>
                </c:pt>
                <c:pt idx="6">
                  <c:v>Abnormal Chin</c:v>
                </c:pt>
              </c:strCache>
            </c:strRef>
          </c:cat>
          <c:val>
            <c:numRef>
              <c:f>'Head, Face, Neck'!$E$2:$E$8</c:f>
              <c:numCache>
                <c:formatCode>General</c:formatCode>
                <c:ptCount val="7"/>
                <c:pt idx="0">
                  <c:v>68</c:v>
                </c:pt>
                <c:pt idx="1">
                  <c:v>80</c:v>
                </c:pt>
                <c:pt idx="2">
                  <c:v>81</c:v>
                </c:pt>
                <c:pt idx="3">
                  <c:v>85</c:v>
                </c:pt>
                <c:pt idx="4">
                  <c:v>83</c:v>
                </c:pt>
                <c:pt idx="5">
                  <c:v>87</c:v>
                </c:pt>
                <c:pt idx="6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011-7B4D-84CE-D76CB8A15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5977456"/>
        <c:axId val="47007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'Head, Face, Neck'!$B$1</c15:sqref>
                        </c15:formulaRef>
                      </c:ext>
                    </c:extLst>
                    <c:strCache>
                      <c:ptCount val="1"/>
                      <c:pt idx="0">
                        <c:v>Percentage Reporting Yes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'Head, Face, Neck'!$A$2:$A$8</c15:sqref>
                        </c15:formulaRef>
                      </c:ext>
                    </c:extLst>
                    <c:strCache>
                      <c:ptCount val="7"/>
                      <c:pt idx="0">
                        <c:v>Abnormal Inside Mouth</c:v>
                      </c:pt>
                      <c:pt idx="1">
                        <c:v>Oral Dysphagia</c:v>
                      </c:pt>
                      <c:pt idx="2">
                        <c:v>Abnormal Neck</c:v>
                      </c:pt>
                      <c:pt idx="3">
                        <c:v>Abnormal Hair</c:v>
                      </c:pt>
                      <c:pt idx="4">
                        <c:v>Abnormal Nose</c:v>
                      </c:pt>
                      <c:pt idx="5">
                        <c:v>Abnormal Outside Mouth</c:v>
                      </c:pt>
                      <c:pt idx="6">
                        <c:v>Abnormal Chin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'Head, Face, Neck'!$B$2:$B$8</c15:sqref>
                        </c15:formulaRef>
                      </c:ext>
                    </c:extLst>
                    <c:numCache>
                      <c:formatCode>0.0%</c:formatCode>
                      <c:ptCount val="7"/>
                      <c:pt idx="0">
                        <c:v>0.30599999999999999</c:v>
                      </c:pt>
                      <c:pt idx="1">
                        <c:v>0.184</c:v>
                      </c:pt>
                      <c:pt idx="2">
                        <c:v>0.16300000000000001</c:v>
                      </c:pt>
                      <c:pt idx="3">
                        <c:v>0.13300000000000001</c:v>
                      </c:pt>
                      <c:pt idx="4">
                        <c:v>0.13300000000000001</c:v>
                      </c:pt>
                      <c:pt idx="5">
                        <c:v>0.11199999999999999</c:v>
                      </c:pt>
                      <c:pt idx="6">
                        <c:v>9.1999999999999998E-2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1011-7B4D-84CE-D76CB8A1578D}"/>
                  </c:ext>
                </c:extLst>
              </c15:ser>
            </c15:filteredBarSeries>
          </c:ext>
        </c:extLst>
      </c:barChart>
      <c:catAx>
        <c:axId val="57597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1168"/>
        <c:crosses val="autoZero"/>
        <c:auto val="1"/>
        <c:lblAlgn val="ctr"/>
        <c:lblOffset val="100"/>
        <c:noMultiLvlLbl val="0"/>
      </c:catAx>
      <c:valAx>
        <c:axId val="470071168"/>
        <c:scaling>
          <c:orientation val="minMax"/>
          <c:max val="98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Symptoms reported in Bones </a:t>
            </a:r>
            <a:r>
              <a:rPr lang="en-US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Domain</a:t>
            </a:r>
            <a:endParaRPr lang="en-US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Bones!$C$1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4CB605-160C-440A-A41C-7BEB2B28E0F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3C98118-6CCB-4EBE-8E20-9073F8913E4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AA2-2E4B-B33E-B0A25DCF57A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5E33DB1-120C-4C8D-A5EA-495C663B299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842B2B2-C23F-4110-9C9A-D6CD4788088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AA2-2E4B-B33E-B0A25DCF57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1848B64-361F-4FBD-9807-DDD0E8C1BF8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5C6E7C9-A7DA-4F4D-BB71-2316DAA9970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AA2-2E4B-B33E-B0A25DCF57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559FF7F-137B-42C0-B04C-0BC34953020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CB358B3-04D9-47C3-8058-B3A2CC9D594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AA2-2E4B-B33E-B0A25DCF57A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5CF1F4C-7399-48E7-ACCB-C68FF58E7C3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0C274D2-4887-4EC9-8E73-31686F8FEBC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AA2-2E4B-B33E-B0A25DCF57A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75E5060-BCC0-4454-B93E-166504B8201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AA2-2E4B-B33E-B0A25DCF57A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DD9DBA9-3CE3-4247-AEFB-5F69DE1629F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AA2-2E4B-B33E-B0A25DCF57A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5E81781-45D8-46AC-8660-697D2D378D2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AA2-2E4B-B33E-B0A25DCF57A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97C2F96-809E-441F-990B-497202ECAAB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AA2-2E4B-B33E-B0A25DCF57A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D7E5DC4-94AA-4237-BD2A-A1F79352A3E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AA2-2E4B-B33E-B0A25DCF57A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6690849-7351-4AD5-8B02-9C6AB5904B6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AA2-2E4B-B33E-B0A25DCF5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Bones!$A$2:$A$12</c:f>
              <c:strCache>
                <c:ptCount val="11"/>
                <c:pt idx="0">
                  <c:v>Flexible Joints</c:v>
                </c:pt>
                <c:pt idx="1">
                  <c:v>Curvature Spine</c:v>
                </c:pt>
                <c:pt idx="2">
                  <c:v>Hip Dysplasia</c:v>
                </c:pt>
                <c:pt idx="3">
                  <c:v>Abnormality Bones Arms Legs</c:v>
                </c:pt>
                <c:pt idx="4">
                  <c:v>Finger Toe Differences</c:v>
                </c:pt>
                <c:pt idx="5">
                  <c:v>Skeletal Dysplasia</c:v>
                </c:pt>
                <c:pt idx="6">
                  <c:v>Pectus Excavatum</c:v>
                </c:pt>
                <c:pt idx="7">
                  <c:v>Abnormality Foot</c:v>
                </c:pt>
                <c:pt idx="8">
                  <c:v>Abnormality Hand</c:v>
                </c:pt>
                <c:pt idx="9">
                  <c:v>Frequent Broken Bones</c:v>
                </c:pt>
                <c:pt idx="10">
                  <c:v>Osteoporosis</c:v>
                </c:pt>
              </c:strCache>
            </c:strRef>
          </c:cat>
          <c:val>
            <c:numRef>
              <c:f>Bones!$C$2:$C$12</c:f>
              <c:numCache>
                <c:formatCode>General</c:formatCode>
                <c:ptCount val="11"/>
                <c:pt idx="0">
                  <c:v>22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10</c:v>
                </c:pt>
                <c:pt idx="5">
                  <c:v>6</c:v>
                </c:pt>
                <c:pt idx="6">
                  <c:v>5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Bones!$B$2:$B$6</c15:f>
                <c15:dlblRangeCache>
                  <c:ptCount val="5"/>
                  <c:pt idx="0">
                    <c:v>19.8%</c:v>
                  </c:pt>
                  <c:pt idx="1">
                    <c:v>12.6%</c:v>
                  </c:pt>
                  <c:pt idx="2">
                    <c:v>11.7%</c:v>
                  </c:pt>
                  <c:pt idx="3">
                    <c:v>10.8%</c:v>
                  </c:pt>
                  <c:pt idx="4">
                    <c:v>9.0%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DAA2-2E4B-B33E-B0A25DCF57AF}"/>
            </c:ext>
          </c:extLst>
        </c:ser>
        <c:ser>
          <c:idx val="2"/>
          <c:order val="2"/>
          <c:tx>
            <c:strRef>
              <c:f>Bones!$D$1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94E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A2-2E4B-B33E-B0A25DCF57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A2-2E4B-B33E-B0A25DCF5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Bones!$A$2:$A$12</c:f>
              <c:strCache>
                <c:ptCount val="11"/>
                <c:pt idx="0">
                  <c:v>Flexible Joints</c:v>
                </c:pt>
                <c:pt idx="1">
                  <c:v>Curvature Spine</c:v>
                </c:pt>
                <c:pt idx="2">
                  <c:v>Hip Dysplasia</c:v>
                </c:pt>
                <c:pt idx="3">
                  <c:v>Abnormality Bones Arms Legs</c:v>
                </c:pt>
                <c:pt idx="4">
                  <c:v>Finger Toe Differences</c:v>
                </c:pt>
                <c:pt idx="5">
                  <c:v>Skeletal Dysplasia</c:v>
                </c:pt>
                <c:pt idx="6">
                  <c:v>Pectus Excavatum</c:v>
                </c:pt>
                <c:pt idx="7">
                  <c:v>Abnormality Foot</c:v>
                </c:pt>
                <c:pt idx="8">
                  <c:v>Abnormality Hand</c:v>
                </c:pt>
                <c:pt idx="9">
                  <c:v>Frequent Broken Bones</c:v>
                </c:pt>
                <c:pt idx="10">
                  <c:v>Osteoporosis</c:v>
                </c:pt>
              </c:strCache>
            </c:strRef>
          </c:cat>
          <c:val>
            <c:numRef>
              <c:f>Bones!$D$2:$D$12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AA2-2E4B-B33E-B0A25DCF57AF}"/>
            </c:ext>
          </c:extLst>
        </c:ser>
        <c:ser>
          <c:idx val="3"/>
          <c:order val="3"/>
          <c:tx>
            <c:strRef>
              <c:f>Bones!$E$1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Bones!$A$2:$A$12</c:f>
              <c:strCache>
                <c:ptCount val="11"/>
                <c:pt idx="0">
                  <c:v>Flexible Joints</c:v>
                </c:pt>
                <c:pt idx="1">
                  <c:v>Curvature Spine</c:v>
                </c:pt>
                <c:pt idx="2">
                  <c:v>Hip Dysplasia</c:v>
                </c:pt>
                <c:pt idx="3">
                  <c:v>Abnormality Bones Arms Legs</c:v>
                </c:pt>
                <c:pt idx="4">
                  <c:v>Finger Toe Differences</c:v>
                </c:pt>
                <c:pt idx="5">
                  <c:v>Skeletal Dysplasia</c:v>
                </c:pt>
                <c:pt idx="6">
                  <c:v>Pectus Excavatum</c:v>
                </c:pt>
                <c:pt idx="7">
                  <c:v>Abnormality Foot</c:v>
                </c:pt>
                <c:pt idx="8">
                  <c:v>Abnormality Hand</c:v>
                </c:pt>
                <c:pt idx="9">
                  <c:v>Frequent Broken Bones</c:v>
                </c:pt>
                <c:pt idx="10">
                  <c:v>Osteoporosis</c:v>
                </c:pt>
              </c:strCache>
            </c:strRef>
          </c:cat>
          <c:val>
            <c:numRef>
              <c:f>Bones!$E$2:$E$12</c:f>
              <c:numCache>
                <c:formatCode>General</c:formatCode>
                <c:ptCount val="11"/>
                <c:pt idx="0">
                  <c:v>88</c:v>
                </c:pt>
                <c:pt idx="1">
                  <c:v>97</c:v>
                </c:pt>
                <c:pt idx="2">
                  <c:v>97</c:v>
                </c:pt>
                <c:pt idx="3">
                  <c:v>99</c:v>
                </c:pt>
                <c:pt idx="4">
                  <c:v>100</c:v>
                </c:pt>
                <c:pt idx="5">
                  <c:v>104</c:v>
                </c:pt>
                <c:pt idx="6">
                  <c:v>105</c:v>
                </c:pt>
                <c:pt idx="7">
                  <c:v>108</c:v>
                </c:pt>
                <c:pt idx="8">
                  <c:v>108</c:v>
                </c:pt>
                <c:pt idx="9">
                  <c:v>108</c:v>
                </c:pt>
                <c:pt idx="10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AA2-2E4B-B33E-B0A25DCF57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5977456"/>
        <c:axId val="47007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Bones!$B$1</c15:sqref>
                        </c15:formulaRef>
                      </c:ext>
                    </c:extLst>
                    <c:strCache>
                      <c:ptCount val="1"/>
                      <c:pt idx="0">
                        <c:v>Percentage Reporting Yes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Bones!$A$2:$A$12</c15:sqref>
                        </c15:formulaRef>
                      </c:ext>
                    </c:extLst>
                    <c:strCache>
                      <c:ptCount val="11"/>
                      <c:pt idx="0">
                        <c:v>Flexible Joints</c:v>
                      </c:pt>
                      <c:pt idx="1">
                        <c:v>Curvature Spine</c:v>
                      </c:pt>
                      <c:pt idx="2">
                        <c:v>Hip Dysplasia</c:v>
                      </c:pt>
                      <c:pt idx="3">
                        <c:v>Abnormality Bones Arms Legs</c:v>
                      </c:pt>
                      <c:pt idx="4">
                        <c:v>Finger Toe Differences</c:v>
                      </c:pt>
                      <c:pt idx="5">
                        <c:v>Skeletal Dysplasia</c:v>
                      </c:pt>
                      <c:pt idx="6">
                        <c:v>Pectus Excavatum</c:v>
                      </c:pt>
                      <c:pt idx="7">
                        <c:v>Abnormality Foot</c:v>
                      </c:pt>
                      <c:pt idx="8">
                        <c:v>Abnormality Hand</c:v>
                      </c:pt>
                      <c:pt idx="9">
                        <c:v>Frequent Broken Bones</c:v>
                      </c:pt>
                      <c:pt idx="10">
                        <c:v>Osteoporosis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Bones!$B$2:$B$12</c15:sqref>
                        </c15:formulaRef>
                      </c:ext>
                    </c:extLst>
                    <c:numCache>
                      <c:formatCode>0.0%</c:formatCode>
                      <c:ptCount val="11"/>
                      <c:pt idx="0">
                        <c:v>0.19800000000000001</c:v>
                      </c:pt>
                      <c:pt idx="1">
                        <c:v>0.126</c:v>
                      </c:pt>
                      <c:pt idx="2">
                        <c:v>0.11699999999999999</c:v>
                      </c:pt>
                      <c:pt idx="3">
                        <c:v>0.10800000000000001</c:v>
                      </c:pt>
                      <c:pt idx="4">
                        <c:v>0.09</c:v>
                      </c:pt>
                      <c:pt idx="5">
                        <c:v>5.4000000000000006E-2</c:v>
                      </c:pt>
                      <c:pt idx="6">
                        <c:v>4.4999999999999998E-2</c:v>
                      </c:pt>
                      <c:pt idx="7">
                        <c:v>1.8000000000000002E-2</c:v>
                      </c:pt>
                      <c:pt idx="8">
                        <c:v>1.8000000000000002E-2</c:v>
                      </c:pt>
                      <c:pt idx="9">
                        <c:v>1.8000000000000002E-2</c:v>
                      </c:pt>
                      <c:pt idx="10">
                        <c:v>9.0000000000000011E-3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DAA2-2E4B-B33E-B0A25DCF57AF}"/>
                  </c:ext>
                </c:extLst>
              </c15:ser>
            </c15:filteredBarSeries>
          </c:ext>
        </c:extLst>
      </c:barChart>
      <c:catAx>
        <c:axId val="57597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1168"/>
        <c:crosses val="autoZero"/>
        <c:auto val="1"/>
        <c:lblAlgn val="ctr"/>
        <c:lblOffset val="100"/>
        <c:noMultiLvlLbl val="0"/>
      </c:catAx>
      <c:valAx>
        <c:axId val="470071168"/>
        <c:scaling>
          <c:orientation val="minMax"/>
          <c:max val="11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Symptoms reported in Ears and Hearing </a:t>
            </a:r>
            <a:r>
              <a:rPr lang="en-US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Domain</a:t>
            </a:r>
            <a:endParaRPr lang="en-US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'Ears and Hearing'!$C$1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78121DB-179F-48B4-903A-20E3A1BF277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02DF579-63C3-4A5D-B8D5-53B34F8B9A8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D39-B540-9BB0-CE623ADC9A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99C6BD5-9B0F-4311-AC4C-7B37A63DCA6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5C29661-D474-4453-AE7A-D2A5683791A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D39-B540-9BB0-CE623ADC9A7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39-B540-9BB0-CE623ADC9A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9511A86-80A6-4591-8996-68CE8EE084E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D39-B540-9BB0-CE623ADC9A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D157CFA-2D24-4878-85DF-89FC20EE94B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D39-B540-9BB0-CE623ADC9A7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D2211D7-4766-4DF0-8FDE-D7D3B80AB14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D39-B540-9BB0-CE623ADC9A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'Ears and Hearing'!$A$2:$A$7</c:f>
              <c:strCache>
                <c:ptCount val="6"/>
                <c:pt idx="0">
                  <c:v>Abnormal Ear</c:v>
                </c:pt>
                <c:pt idx="1">
                  <c:v>Hyperacusis</c:v>
                </c:pt>
                <c:pt idx="2">
                  <c:v>Conductive Hearing Loss</c:v>
                </c:pt>
                <c:pt idx="3">
                  <c:v>Vertigo</c:v>
                </c:pt>
                <c:pt idx="4">
                  <c:v>Ringing Ears</c:v>
                </c:pt>
                <c:pt idx="5">
                  <c:v>SNHL</c:v>
                </c:pt>
              </c:strCache>
            </c:strRef>
          </c:cat>
          <c:val>
            <c:numRef>
              <c:f>'Ears and Hearing'!$C$2:$C$7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'Ears and Hearing'!$B$2:$B$4</c15:f>
                <c15:dlblRangeCache>
                  <c:ptCount val="3"/>
                  <c:pt idx="0">
                    <c:v>11.4%</c:v>
                  </c:pt>
                  <c:pt idx="1">
                    <c:v>8.6%</c:v>
                  </c:pt>
                  <c:pt idx="2">
                    <c:v>6.7%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2D39-B540-9BB0-CE623ADC9A7E}"/>
            </c:ext>
          </c:extLst>
        </c:ser>
        <c:ser>
          <c:idx val="2"/>
          <c:order val="2"/>
          <c:tx>
            <c:strRef>
              <c:f>'Ears and Hearing'!$D$1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94E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39-B540-9BB0-CE623ADC9A7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39-B540-9BB0-CE623ADC9A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'Ears and Hearing'!$A$2:$A$7</c:f>
              <c:strCache>
                <c:ptCount val="6"/>
                <c:pt idx="0">
                  <c:v>Abnormal Ear</c:v>
                </c:pt>
                <c:pt idx="1">
                  <c:v>Hyperacusis</c:v>
                </c:pt>
                <c:pt idx="2">
                  <c:v>Conductive Hearing Loss</c:v>
                </c:pt>
                <c:pt idx="3">
                  <c:v>Vertigo</c:v>
                </c:pt>
                <c:pt idx="4">
                  <c:v>Ringing Ears</c:v>
                </c:pt>
                <c:pt idx="5">
                  <c:v>SNHL</c:v>
                </c:pt>
              </c:strCache>
            </c:strRef>
          </c:cat>
          <c:val>
            <c:numRef>
              <c:f>'Ears and Hearing'!$D$2:$D$7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39-B540-9BB0-CE623ADC9A7E}"/>
            </c:ext>
          </c:extLst>
        </c:ser>
        <c:ser>
          <c:idx val="3"/>
          <c:order val="3"/>
          <c:tx>
            <c:strRef>
              <c:f>'Ears and Hearing'!$E$1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'Ears and Hearing'!$A$2:$A$7</c:f>
              <c:strCache>
                <c:ptCount val="6"/>
                <c:pt idx="0">
                  <c:v>Abnormal Ear</c:v>
                </c:pt>
                <c:pt idx="1">
                  <c:v>Hyperacusis</c:v>
                </c:pt>
                <c:pt idx="2">
                  <c:v>Conductive Hearing Loss</c:v>
                </c:pt>
                <c:pt idx="3">
                  <c:v>Vertigo</c:v>
                </c:pt>
                <c:pt idx="4">
                  <c:v>Ringing Ears</c:v>
                </c:pt>
                <c:pt idx="5">
                  <c:v>SNHL</c:v>
                </c:pt>
              </c:strCache>
            </c:strRef>
          </c:cat>
          <c:val>
            <c:numRef>
              <c:f>'Ears and Hearing'!$E$2:$E$7</c:f>
              <c:numCache>
                <c:formatCode>General</c:formatCode>
                <c:ptCount val="6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99</c:v>
                </c:pt>
                <c:pt idx="4">
                  <c:v>102</c:v>
                </c:pt>
                <c:pt idx="5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39-B540-9BB0-CE623ADC9A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5977456"/>
        <c:axId val="47007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'Ears and Hearing'!$B$1</c15:sqref>
                        </c15:formulaRef>
                      </c:ext>
                    </c:extLst>
                    <c:strCache>
                      <c:ptCount val="1"/>
                      <c:pt idx="0">
                        <c:v>Percentage Reporting Yes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'Ears and Hearing'!$A$2:$A$7</c15:sqref>
                        </c15:formulaRef>
                      </c:ext>
                    </c:extLst>
                    <c:strCache>
                      <c:ptCount val="6"/>
                      <c:pt idx="0">
                        <c:v>Abnormal Ear</c:v>
                      </c:pt>
                      <c:pt idx="1">
                        <c:v>Hyperacusis</c:v>
                      </c:pt>
                      <c:pt idx="2">
                        <c:v>Conductive Hearing Loss</c:v>
                      </c:pt>
                      <c:pt idx="3">
                        <c:v>Vertigo</c:v>
                      </c:pt>
                      <c:pt idx="4">
                        <c:v>Ringing Ears</c:v>
                      </c:pt>
                      <c:pt idx="5">
                        <c:v>SNHL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'Ears and Hearing'!$B$2:$B$7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0.114</c:v>
                      </c:pt>
                      <c:pt idx="1">
                        <c:v>8.5999999999999993E-2</c:v>
                      </c:pt>
                      <c:pt idx="2">
                        <c:v>6.7000000000000004E-2</c:v>
                      </c:pt>
                      <c:pt idx="3">
                        <c:v>2.8999999999999998E-2</c:v>
                      </c:pt>
                      <c:pt idx="4">
                        <c:v>0.01</c:v>
                      </c:pt>
                      <c:pt idx="5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2D39-B540-9BB0-CE623ADC9A7E}"/>
                  </c:ext>
                </c:extLst>
              </c15:ser>
            </c15:filteredBarSeries>
          </c:ext>
        </c:extLst>
      </c:barChart>
      <c:catAx>
        <c:axId val="57597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1168"/>
        <c:crosses val="autoZero"/>
        <c:auto val="1"/>
        <c:lblAlgn val="ctr"/>
        <c:lblOffset val="100"/>
        <c:noMultiLvlLbl val="0"/>
      </c:catAx>
      <c:valAx>
        <c:axId val="470071168"/>
        <c:scaling>
          <c:orientation val="minMax"/>
          <c:max val="105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Symptoms reported in Kidney, Bladder,</a:t>
            </a:r>
            <a:r>
              <a:rPr lang="en-US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 and Genitals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Domain</a:t>
            </a:r>
            <a:endParaRPr lang="en-US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'Kidney Bladder'!$C$1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379CC33-07AA-4738-8B90-3E2AC3A385B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33E02E8-F81F-450F-AC88-86465205C37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C61-5247-93AC-D8A1AE1D5D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9814365-C12F-417C-9CE7-8C7F68DCD030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CF71F94-824B-4C6F-8038-C021B094BEA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C61-5247-93AC-D8A1AE1D5D7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50EEC24-E42F-47AB-8FB6-FEE262D72C4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9576154-9FDD-4915-A1F8-47EE3229184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8C61-5247-93AC-D8A1AE1D5D7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27A4FFC-4724-4EBF-B77C-E78CFCEFA5F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C61-5247-93AC-D8A1AE1D5D7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C99167F-B433-43AC-BDA8-1C8AF1FE7E9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C61-5247-93AC-D8A1AE1D5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'Kidney Bladder'!$A$2:$A$6</c:f>
              <c:strCache>
                <c:ptCount val="5"/>
                <c:pt idx="0">
                  <c:v>Issue Kidney Structure</c:v>
                </c:pt>
                <c:pt idx="1">
                  <c:v>Abnormal Bladder</c:v>
                </c:pt>
                <c:pt idx="2">
                  <c:v>Issue Kidney Function</c:v>
                </c:pt>
                <c:pt idx="3">
                  <c:v>Abnormal Genitalia Function</c:v>
                </c:pt>
                <c:pt idx="4">
                  <c:v>Female Sex Organ Disorder</c:v>
                </c:pt>
              </c:strCache>
            </c:strRef>
          </c:cat>
          <c:val>
            <c:numRef>
              <c:f>'Kidney Bladder'!$C$2:$C$6</c:f>
              <c:numCache>
                <c:formatCode>General</c:formatCode>
                <c:ptCount val="5"/>
                <c:pt idx="0">
                  <c:v>16</c:v>
                </c:pt>
                <c:pt idx="1">
                  <c:v>11</c:v>
                </c:pt>
                <c:pt idx="2">
                  <c:v>11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'Kidney Bladder'!$B$2:$B$4</c15:f>
                <c15:dlblRangeCache>
                  <c:ptCount val="3"/>
                  <c:pt idx="0">
                    <c:v>14.5%</c:v>
                  </c:pt>
                  <c:pt idx="1">
                    <c:v>10.0%</c:v>
                  </c:pt>
                  <c:pt idx="2">
                    <c:v>10.0%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C61-5247-93AC-D8A1AE1D5D7B}"/>
            </c:ext>
          </c:extLst>
        </c:ser>
        <c:ser>
          <c:idx val="2"/>
          <c:order val="2"/>
          <c:tx>
            <c:strRef>
              <c:f>'Kidney Bladder'!$D$1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94E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61-5247-93AC-D8A1AE1D5D7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61-5247-93AC-D8A1AE1D5D7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61-5247-93AC-D8A1AE1D5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'Kidney Bladder'!$A$2:$A$6</c:f>
              <c:strCache>
                <c:ptCount val="5"/>
                <c:pt idx="0">
                  <c:v>Issue Kidney Structure</c:v>
                </c:pt>
                <c:pt idx="1">
                  <c:v>Abnormal Bladder</c:v>
                </c:pt>
                <c:pt idx="2">
                  <c:v>Issue Kidney Function</c:v>
                </c:pt>
                <c:pt idx="3">
                  <c:v>Abnormal Genitalia Function</c:v>
                </c:pt>
                <c:pt idx="4">
                  <c:v>Female Sex Organ Disorder</c:v>
                </c:pt>
              </c:strCache>
            </c:strRef>
          </c:cat>
          <c:val>
            <c:numRef>
              <c:f>'Kidney Bladder'!$D$2:$D$6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C61-5247-93AC-D8A1AE1D5D7B}"/>
            </c:ext>
          </c:extLst>
        </c:ser>
        <c:ser>
          <c:idx val="3"/>
          <c:order val="3"/>
          <c:tx>
            <c:strRef>
              <c:f>'Kidney Bladder'!$E$1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'Kidney Bladder'!$A$2:$A$6</c:f>
              <c:strCache>
                <c:ptCount val="5"/>
                <c:pt idx="0">
                  <c:v>Issue Kidney Structure</c:v>
                </c:pt>
                <c:pt idx="1">
                  <c:v>Abnormal Bladder</c:v>
                </c:pt>
                <c:pt idx="2">
                  <c:v>Issue Kidney Function</c:v>
                </c:pt>
                <c:pt idx="3">
                  <c:v>Abnormal Genitalia Function</c:v>
                </c:pt>
                <c:pt idx="4">
                  <c:v>Female Sex Organ Disorder</c:v>
                </c:pt>
              </c:strCache>
            </c:strRef>
          </c:cat>
          <c:val>
            <c:numRef>
              <c:f>'Kidney Bladder'!$E$2:$E$6</c:f>
              <c:numCache>
                <c:formatCode>General</c:formatCode>
                <c:ptCount val="5"/>
                <c:pt idx="0">
                  <c:v>94</c:v>
                </c:pt>
                <c:pt idx="1">
                  <c:v>99</c:v>
                </c:pt>
                <c:pt idx="2">
                  <c:v>99</c:v>
                </c:pt>
                <c:pt idx="3">
                  <c:v>106</c:v>
                </c:pt>
                <c:pt idx="4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61-5247-93AC-D8A1AE1D5D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5977456"/>
        <c:axId val="47007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'Kidney Bladder'!$B$1</c15:sqref>
                        </c15:formulaRef>
                      </c:ext>
                    </c:extLst>
                    <c:strCache>
                      <c:ptCount val="1"/>
                      <c:pt idx="0">
                        <c:v>Percentage Reporting Yes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'Kidney Bladder'!$A$2:$A$6</c15:sqref>
                        </c15:formulaRef>
                      </c:ext>
                    </c:extLst>
                    <c:strCache>
                      <c:ptCount val="5"/>
                      <c:pt idx="0">
                        <c:v>Issue Kidney Structure</c:v>
                      </c:pt>
                      <c:pt idx="1">
                        <c:v>Abnormal Bladder</c:v>
                      </c:pt>
                      <c:pt idx="2">
                        <c:v>Issue Kidney Function</c:v>
                      </c:pt>
                      <c:pt idx="3">
                        <c:v>Abnormal Genitalia Function</c:v>
                      </c:pt>
                      <c:pt idx="4">
                        <c:v>Female Sex Organ Disorder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'Kidney Bladder'!$B$2:$B$6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0.14499999999999999</c:v>
                      </c:pt>
                      <c:pt idx="1">
                        <c:v>0.1</c:v>
                      </c:pt>
                      <c:pt idx="2">
                        <c:v>0.1</c:v>
                      </c:pt>
                      <c:pt idx="3">
                        <c:v>2.7000000000000003E-2</c:v>
                      </c:pt>
                      <c:pt idx="4">
                        <c:v>1.8000000000000002E-2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8C61-5247-93AC-D8A1AE1D5D7B}"/>
                  </c:ext>
                </c:extLst>
              </c15:ser>
            </c15:filteredBarSeries>
          </c:ext>
        </c:extLst>
      </c:barChart>
      <c:catAx>
        <c:axId val="57597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1168"/>
        <c:crosses val="autoZero"/>
        <c:auto val="1"/>
        <c:lblAlgn val="ctr"/>
        <c:lblOffset val="100"/>
        <c:noMultiLvlLbl val="0"/>
      </c:catAx>
      <c:valAx>
        <c:axId val="470071168"/>
        <c:scaling>
          <c:orientation val="minMax"/>
          <c:max val="11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Symptoms reported in Lungs and Breathing </a:t>
            </a:r>
            <a:r>
              <a:rPr lang="en-US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Domain</a:t>
            </a:r>
            <a:endParaRPr lang="en-US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'Lungs and Breathing'!$C$1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A3A6E62-02A8-49BE-9DEC-AD05D0D3FE1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53A758A-70DF-46E9-9C37-D4198763D51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D23-5544-9D3B-763C828E97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DEF3197-CFDF-4134-B536-D4146B9503A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6951257-AD7B-46B0-94F0-76F75DAD82E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D23-5544-9D3B-763C828E975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68F033C-853B-4059-B84B-42046B8B03E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3427BF5-CD1C-4605-9401-CD6DA9A2E76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D23-5544-9D3B-763C828E975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D211850-A042-4CC5-ADE6-BF89B8D1519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D23-5544-9D3B-763C828E975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2C96DBD-C660-4493-A529-45F4E503E66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D23-5544-9D3B-763C828E975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D5780AE-E6C2-4818-BE8C-2D4EBCBA567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D23-5544-9D3B-763C828E975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33BD5B0-8E9C-42B4-BD45-DBE44D147F6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D23-5544-9D3B-763C828E9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'Lungs and Breathing'!$A$2:$A$8</c:f>
              <c:strCache>
                <c:ptCount val="7"/>
                <c:pt idx="0">
                  <c:v>Abnormal Breathing Patterns</c:v>
                </c:pt>
                <c:pt idx="1">
                  <c:v>Asthma</c:v>
                </c:pt>
                <c:pt idx="2">
                  <c:v>Abnormal Upper Respiratory</c:v>
                </c:pt>
                <c:pt idx="3">
                  <c:v>Decreased Pulmonary Function</c:v>
                </c:pt>
                <c:pt idx="4">
                  <c:v>COPD</c:v>
                </c:pt>
                <c:pt idx="5">
                  <c:v>Respiratory Abnormality</c:v>
                </c:pt>
                <c:pt idx="6">
                  <c:v>Respiratory Insufficiency</c:v>
                </c:pt>
              </c:strCache>
            </c:strRef>
          </c:cat>
          <c:val>
            <c:numRef>
              <c:f>'Lungs and Breathing'!$C$2:$C$8</c:f>
              <c:numCache>
                <c:formatCode>General</c:formatCode>
                <c:ptCount val="7"/>
                <c:pt idx="0">
                  <c:v>20</c:v>
                </c:pt>
                <c:pt idx="1">
                  <c:v>16</c:v>
                </c:pt>
                <c:pt idx="2">
                  <c:v>8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'Lungs and Breathing'!$B$2:$B$4</c15:f>
                <c15:dlblRangeCache>
                  <c:ptCount val="3"/>
                  <c:pt idx="0">
                    <c:v>18.9%</c:v>
                  </c:pt>
                  <c:pt idx="1">
                    <c:v>15.1%</c:v>
                  </c:pt>
                  <c:pt idx="2">
                    <c:v>7.5%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9D23-5544-9D3B-763C828E9758}"/>
            </c:ext>
          </c:extLst>
        </c:ser>
        <c:ser>
          <c:idx val="2"/>
          <c:order val="2"/>
          <c:tx>
            <c:strRef>
              <c:f>'Lungs and Breathing'!$D$1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94E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23-5544-9D3B-763C828E97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23-5544-9D3B-763C828E97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23-5544-9D3B-763C828E975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23-5544-9D3B-763C828E97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D23-5544-9D3B-763C828E9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'Lungs and Breathing'!$A$2:$A$8</c:f>
              <c:strCache>
                <c:ptCount val="7"/>
                <c:pt idx="0">
                  <c:v>Abnormal Breathing Patterns</c:v>
                </c:pt>
                <c:pt idx="1">
                  <c:v>Asthma</c:v>
                </c:pt>
                <c:pt idx="2">
                  <c:v>Abnormal Upper Respiratory</c:v>
                </c:pt>
                <c:pt idx="3">
                  <c:v>Decreased Pulmonary Function</c:v>
                </c:pt>
                <c:pt idx="4">
                  <c:v>COPD</c:v>
                </c:pt>
                <c:pt idx="5">
                  <c:v>Respiratory Abnormality</c:v>
                </c:pt>
                <c:pt idx="6">
                  <c:v>Respiratory Insufficiency</c:v>
                </c:pt>
              </c:strCache>
            </c:strRef>
          </c:cat>
          <c:val>
            <c:numRef>
              <c:f>'Lungs and Breathing'!$D$2:$D$8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D23-5544-9D3B-763C828E9758}"/>
            </c:ext>
          </c:extLst>
        </c:ser>
        <c:ser>
          <c:idx val="3"/>
          <c:order val="3"/>
          <c:tx>
            <c:strRef>
              <c:f>'Lungs and Breathing'!$E$1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'Lungs and Breathing'!$A$2:$A$8</c:f>
              <c:strCache>
                <c:ptCount val="7"/>
                <c:pt idx="0">
                  <c:v>Abnormal Breathing Patterns</c:v>
                </c:pt>
                <c:pt idx="1">
                  <c:v>Asthma</c:v>
                </c:pt>
                <c:pt idx="2">
                  <c:v>Abnormal Upper Respiratory</c:v>
                </c:pt>
                <c:pt idx="3">
                  <c:v>Decreased Pulmonary Function</c:v>
                </c:pt>
                <c:pt idx="4">
                  <c:v>COPD</c:v>
                </c:pt>
                <c:pt idx="5">
                  <c:v>Respiratory Abnormality</c:v>
                </c:pt>
                <c:pt idx="6">
                  <c:v>Respiratory Insufficiency</c:v>
                </c:pt>
              </c:strCache>
            </c:strRef>
          </c:cat>
          <c:val>
            <c:numRef>
              <c:f>'Lungs and Breathing'!$E$2:$E$8</c:f>
              <c:numCache>
                <c:formatCode>General</c:formatCode>
                <c:ptCount val="7"/>
                <c:pt idx="0">
                  <c:v>86</c:v>
                </c:pt>
                <c:pt idx="1">
                  <c:v>90</c:v>
                </c:pt>
                <c:pt idx="2">
                  <c:v>98</c:v>
                </c:pt>
                <c:pt idx="3">
                  <c:v>101</c:v>
                </c:pt>
                <c:pt idx="4">
                  <c:v>103</c:v>
                </c:pt>
                <c:pt idx="5">
                  <c:v>103</c:v>
                </c:pt>
                <c:pt idx="6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D23-5544-9D3B-763C828E97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5977456"/>
        <c:axId val="47007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'Lungs and Breathing'!$B$1</c15:sqref>
                        </c15:formulaRef>
                      </c:ext>
                    </c:extLst>
                    <c:strCache>
                      <c:ptCount val="1"/>
                      <c:pt idx="0">
                        <c:v>Percentage Reporting Yes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'Lungs and Breathing'!$A$2:$A$8</c15:sqref>
                        </c15:formulaRef>
                      </c:ext>
                    </c:extLst>
                    <c:strCache>
                      <c:ptCount val="7"/>
                      <c:pt idx="0">
                        <c:v>Abnormal Breathing Patterns</c:v>
                      </c:pt>
                      <c:pt idx="1">
                        <c:v>Asthma</c:v>
                      </c:pt>
                      <c:pt idx="2">
                        <c:v>Abnormal Upper Respiratory</c:v>
                      </c:pt>
                      <c:pt idx="3">
                        <c:v>Decreased Pulmonary Function</c:v>
                      </c:pt>
                      <c:pt idx="4">
                        <c:v>COPD</c:v>
                      </c:pt>
                      <c:pt idx="5">
                        <c:v>Respiratory Abnormality</c:v>
                      </c:pt>
                      <c:pt idx="6">
                        <c:v>Respiratory Insufficiency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'Lungs and Breathing'!$B$2:$B$8</c15:sqref>
                        </c15:formulaRef>
                      </c:ext>
                    </c:extLst>
                    <c:numCache>
                      <c:formatCode>0.0%</c:formatCode>
                      <c:ptCount val="7"/>
                      <c:pt idx="0">
                        <c:v>0.18899999999999997</c:v>
                      </c:pt>
                      <c:pt idx="1">
                        <c:v>0.151</c:v>
                      </c:pt>
                      <c:pt idx="2">
                        <c:v>7.4999999999999997E-2</c:v>
                      </c:pt>
                      <c:pt idx="3">
                        <c:v>4.7E-2</c:v>
                      </c:pt>
                      <c:pt idx="4">
                        <c:v>1.9E-2</c:v>
                      </c:pt>
                      <c:pt idx="5">
                        <c:v>1.9E-2</c:v>
                      </c:pt>
                      <c:pt idx="6">
                        <c:v>9.0000000000000011E-3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9D23-5544-9D3B-763C828E9758}"/>
                  </c:ext>
                </c:extLst>
              </c15:ser>
            </c15:filteredBarSeries>
          </c:ext>
        </c:extLst>
      </c:barChart>
      <c:catAx>
        <c:axId val="57597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1168"/>
        <c:crosses val="autoZero"/>
        <c:auto val="1"/>
        <c:lblAlgn val="ctr"/>
        <c:lblOffset val="100"/>
        <c:noMultiLvlLbl val="0"/>
      </c:catAx>
      <c:valAx>
        <c:axId val="470071168"/>
        <c:scaling>
          <c:orientation val="minMax"/>
          <c:max val="106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Symptoms reported in Immune System </a:t>
            </a:r>
            <a:r>
              <a:rPr lang="en-US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Domain</a:t>
            </a:r>
            <a:endParaRPr lang="en-US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'Immune System'!$C$1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F718D60-DA5B-471B-885C-52845F77208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307B8A7-5088-4358-8764-89970C2A0B6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D0E-FA4E-836F-B60DEF4AD93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5DB664E-A758-49FB-BBFE-ACDB370874AB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4F5B17B-CFBF-44F7-B4B8-279DAFD2990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D0E-FA4E-836F-B60DEF4AD93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E8CF726-1FEB-4A1E-A894-8A57AA2B06B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D0E-FA4E-836F-B60DEF4AD93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D95170B-DD7F-4430-8E63-8E7F0D12CF0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D0E-FA4E-836F-B60DEF4AD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'Immune System'!$A$2:$A$5</c:f>
              <c:strCache>
                <c:ptCount val="4"/>
                <c:pt idx="0">
                  <c:v>Recurrent Infections</c:v>
                </c:pt>
                <c:pt idx="1">
                  <c:v>Immunodeficiency</c:v>
                </c:pt>
                <c:pt idx="2">
                  <c:v>Abnormal Inflammatory Response</c:v>
                </c:pt>
                <c:pt idx="3">
                  <c:v>Autoimmune Disorder</c:v>
                </c:pt>
              </c:strCache>
            </c:strRef>
          </c:cat>
          <c:val>
            <c:numRef>
              <c:f>'Immune System'!$C$2:$C$5</c:f>
              <c:numCache>
                <c:formatCode>General</c:formatCode>
                <c:ptCount val="4"/>
                <c:pt idx="0">
                  <c:v>14</c:v>
                </c:pt>
                <c:pt idx="1">
                  <c:v>10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'Immune System'!$B$2:$B$3</c15:f>
                <c15:dlblRangeCache>
                  <c:ptCount val="2"/>
                  <c:pt idx="0">
                    <c:v>13.3%</c:v>
                  </c:pt>
                  <c:pt idx="1">
                    <c:v>9.5%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AD0E-FA4E-836F-B60DEF4AD934}"/>
            </c:ext>
          </c:extLst>
        </c:ser>
        <c:ser>
          <c:idx val="2"/>
          <c:order val="2"/>
          <c:tx>
            <c:strRef>
              <c:f>'Immune System'!$D$1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94E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0E-FA4E-836F-B60DEF4AD93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0E-FA4E-836F-B60DEF4AD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'Immune System'!$A$2:$A$5</c:f>
              <c:strCache>
                <c:ptCount val="4"/>
                <c:pt idx="0">
                  <c:v>Recurrent Infections</c:v>
                </c:pt>
                <c:pt idx="1">
                  <c:v>Immunodeficiency</c:v>
                </c:pt>
                <c:pt idx="2">
                  <c:v>Abnormal Inflammatory Response</c:v>
                </c:pt>
                <c:pt idx="3">
                  <c:v>Autoimmune Disorder</c:v>
                </c:pt>
              </c:strCache>
            </c:strRef>
          </c:cat>
          <c:val>
            <c:numRef>
              <c:f>'Immune System'!$D$2:$D$5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D0E-FA4E-836F-B60DEF4AD934}"/>
            </c:ext>
          </c:extLst>
        </c:ser>
        <c:ser>
          <c:idx val="3"/>
          <c:order val="3"/>
          <c:tx>
            <c:strRef>
              <c:f>'Immune System'!$E$1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'Immune System'!$A$2:$A$5</c:f>
              <c:strCache>
                <c:ptCount val="4"/>
                <c:pt idx="0">
                  <c:v>Recurrent Infections</c:v>
                </c:pt>
                <c:pt idx="1">
                  <c:v>Immunodeficiency</c:v>
                </c:pt>
                <c:pt idx="2">
                  <c:v>Abnormal Inflammatory Response</c:v>
                </c:pt>
                <c:pt idx="3">
                  <c:v>Autoimmune Disorder</c:v>
                </c:pt>
              </c:strCache>
            </c:strRef>
          </c:cat>
          <c:val>
            <c:numRef>
              <c:f>'Immune System'!$E$2:$E$5</c:f>
              <c:numCache>
                <c:formatCode>General</c:formatCode>
                <c:ptCount val="4"/>
                <c:pt idx="0">
                  <c:v>90</c:v>
                </c:pt>
                <c:pt idx="1">
                  <c:v>95</c:v>
                </c:pt>
                <c:pt idx="2">
                  <c:v>102</c:v>
                </c:pt>
                <c:pt idx="3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0E-FA4E-836F-B60DEF4AD9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5977456"/>
        <c:axId val="47007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'Immune System'!$B$1</c15:sqref>
                        </c15:formulaRef>
                      </c:ext>
                    </c:extLst>
                    <c:strCache>
                      <c:ptCount val="1"/>
                      <c:pt idx="0">
                        <c:v>Percentage Reporting Yes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'Immune System'!$A$2:$A$5</c15:sqref>
                        </c15:formulaRef>
                      </c:ext>
                    </c:extLst>
                    <c:strCache>
                      <c:ptCount val="4"/>
                      <c:pt idx="0">
                        <c:v>Recurrent Infections</c:v>
                      </c:pt>
                      <c:pt idx="1">
                        <c:v>Immunodeficiency</c:v>
                      </c:pt>
                      <c:pt idx="2">
                        <c:v>Abnormal Inflammatory Response</c:v>
                      </c:pt>
                      <c:pt idx="3">
                        <c:v>Autoimmune Disorder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'Immune System'!$B$2:$B$5</c15:sqref>
                        </c15:formulaRef>
                      </c:ext>
                    </c:extLst>
                    <c:numCache>
                      <c:formatCode>0.0%</c:formatCode>
                      <c:ptCount val="4"/>
                      <c:pt idx="0">
                        <c:v>0.13300000000000001</c:v>
                      </c:pt>
                      <c:pt idx="1">
                        <c:v>9.5000000000000001E-2</c:v>
                      </c:pt>
                      <c:pt idx="2">
                        <c:v>2.8999999999999998E-2</c:v>
                      </c:pt>
                      <c:pt idx="3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AD0E-FA4E-836F-B60DEF4AD934}"/>
                  </c:ext>
                </c:extLst>
              </c15:ser>
            </c15:filteredBarSeries>
          </c:ext>
        </c:extLst>
      </c:barChart>
      <c:catAx>
        <c:axId val="57597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1168"/>
        <c:crosses val="autoZero"/>
        <c:auto val="1"/>
        <c:lblAlgn val="ctr"/>
        <c:lblOffset val="100"/>
        <c:noMultiLvlLbl val="0"/>
      </c:catAx>
      <c:valAx>
        <c:axId val="470071168"/>
        <c:scaling>
          <c:orientation val="minMax"/>
          <c:max val="105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Protein Consequence</a:t>
            </a:r>
          </a:p>
        </c:rich>
      </c:tx>
      <c:layout>
        <c:manualLayout>
          <c:xMode val="edge"/>
          <c:yMode val="edge"/>
          <c:x val="0.19084312687211871"/>
          <c:y val="4.6511550373899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Protein Consequence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52-4B7B-B38A-B846BF666177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52-4B7B-B38A-B846BF666177}"/>
              </c:ext>
            </c:extLst>
          </c:dPt>
          <c:dPt>
            <c:idx val="2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52-4B7B-B38A-B846BF66617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52-4B7B-B38A-B846BF666177}"/>
              </c:ext>
            </c:extLst>
          </c:dPt>
          <c:dLbls>
            <c:dLbl>
              <c:idx val="0"/>
              <c:layout>
                <c:manualLayout>
                  <c:x val="-0.20977065644682361"/>
                  <c:y val="0.1356491769718236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52-4B7B-B38A-B846BF666177}"/>
                </c:ext>
              </c:extLst>
            </c:dLbl>
            <c:dLbl>
              <c:idx val="1"/>
              <c:layout>
                <c:manualLayout>
                  <c:x val="-1.0311013894812879E-3"/>
                  <c:y val="-0.1728084782157668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4396439426834"/>
                      <c:h val="0.172013492910152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D52-4B7B-B38A-B846BF666177}"/>
                </c:ext>
              </c:extLst>
            </c:dLbl>
            <c:dLbl>
              <c:idx val="2"/>
              <c:layout>
                <c:manualLayout>
                  <c:x val="0.19587173791504142"/>
                  <c:y val="5.05417495552419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52-4B7B-B38A-B846BF666177}"/>
                </c:ext>
              </c:extLst>
            </c:dLbl>
            <c:dLbl>
              <c:idx val="3"/>
              <c:layout>
                <c:manualLayout>
                  <c:x val="-0.11309854396475461"/>
                  <c:y val="6.3253995385338616E-2"/>
                </c:manualLayout>
              </c:layout>
              <c:tx>
                <c:rich>
                  <a:bodyPr/>
                  <a:lstStyle/>
                  <a:p>
                    <a:fld id="{BEE8FD6C-F69A-4282-9157-DA3CF4588434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D52-4B7B-B38A-B846BF6661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Frameshift</c:v>
                </c:pt>
                <c:pt idx="1">
                  <c:v>Nonsense</c:v>
                </c:pt>
                <c:pt idx="2">
                  <c:v>Missense</c:v>
                </c:pt>
                <c:pt idx="3">
                  <c:v>Splice Site Variant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30</c:v>
                </c:pt>
                <c:pt idx="2">
                  <c:v>26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52-4B7B-B38A-B846BF66617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Symptoms reported in Hormone and Endocrine </a:t>
            </a:r>
            <a:r>
              <a:rPr lang="en-US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Domain</a:t>
            </a:r>
            <a:endParaRPr lang="en-US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'Hormone and Endocrine'!$C$1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ED2732E-9C78-4283-955E-8E7C6B3E350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7B975C9-DC98-4AE0-BEE0-AD4D4C9A2A6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838-2A4F-966C-1BF141403B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B010893-ABBF-4A42-A702-AF9DB803170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838-2A4F-966C-1BF141403B3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27C8AA1-08A0-43FC-BABB-5D42B08E6B0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838-2A4F-966C-1BF141403B3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ECB0F44-54C0-452F-87EF-EF37618B202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838-2A4F-966C-1BF141403B3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7240A09-FB8A-4932-915A-386B5D690A2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838-2A4F-966C-1BF141403B3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C2E882E-E4F4-4C51-AEFF-011B597EC2A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838-2A4F-966C-1BF141403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'Hormone and Endocrine'!$A$2:$A$7</c:f>
              <c:strCache>
                <c:ptCount val="6"/>
                <c:pt idx="0">
                  <c:v>Growth Hormone Deficiency</c:v>
                </c:pt>
                <c:pt idx="1">
                  <c:v>Hypothyroidism</c:v>
                </c:pt>
                <c:pt idx="2">
                  <c:v>Early Puberty</c:v>
                </c:pt>
                <c:pt idx="3">
                  <c:v>Delayed Puberty</c:v>
                </c:pt>
                <c:pt idx="4">
                  <c:v>Hyperthyroidism</c:v>
                </c:pt>
                <c:pt idx="5">
                  <c:v>Type 2 Diabetes</c:v>
                </c:pt>
              </c:strCache>
            </c:strRef>
          </c:cat>
          <c:val>
            <c:numRef>
              <c:f>'Hormone and Endocrine'!$C$2:$C$7</c:f>
              <c:numCache>
                <c:formatCode>General</c:formatCode>
                <c:ptCount val="6"/>
                <c:pt idx="0">
                  <c:v>11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'Hormone and Endocrine'!$B$2</c15:f>
                <c15:dlblRangeCache>
                  <c:ptCount val="1"/>
                  <c:pt idx="0">
                    <c:v>10.7%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0838-2A4F-966C-1BF141403B3F}"/>
            </c:ext>
          </c:extLst>
        </c:ser>
        <c:ser>
          <c:idx val="2"/>
          <c:order val="2"/>
          <c:tx>
            <c:strRef>
              <c:f>'Hormone and Endocrine'!$D$1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94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CB9465-D2B3-44E6-973A-A766E663B6D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AED710C-B67E-4429-BB60-3036C6D6BA2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838-2A4F-966C-1BF141403B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0B325F-9D79-4F1B-814F-0F990EB35B3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838-2A4F-966C-1BF141403B3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2C913D1-CB7E-415C-AF14-A5F1ACADA8C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838-2A4F-966C-1BF141403B3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4B5C4A7-DDB9-4C12-982C-71F134AD23E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838-2A4F-966C-1BF141403B3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EF90D1A-7EA0-416D-9F1E-F12915DDE2B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838-2A4F-966C-1BF141403B3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DD6A4D4-33C5-45DA-A234-2782D7066B6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838-2A4F-966C-1BF141403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'Hormone and Endocrine'!$A$2:$A$7</c:f>
              <c:strCache>
                <c:ptCount val="6"/>
                <c:pt idx="0">
                  <c:v>Growth Hormone Deficiency</c:v>
                </c:pt>
                <c:pt idx="1">
                  <c:v>Hypothyroidism</c:v>
                </c:pt>
                <c:pt idx="2">
                  <c:v>Early Puberty</c:v>
                </c:pt>
                <c:pt idx="3">
                  <c:v>Delayed Puberty</c:v>
                </c:pt>
                <c:pt idx="4">
                  <c:v>Hyperthyroidism</c:v>
                </c:pt>
                <c:pt idx="5">
                  <c:v>Type 2 Diabetes</c:v>
                </c:pt>
              </c:strCache>
            </c:strRef>
          </c:cat>
          <c:val>
            <c:numRef>
              <c:f>'Hormone and Endocrine'!$D$2:$D$7</c:f>
              <c:numCache>
                <c:formatCode>General</c:formatCode>
                <c:ptCount val="6"/>
                <c:pt idx="0">
                  <c:v>13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'Hormone and Endocrine'!$G$2</c15:f>
                <c15:dlblRangeCache>
                  <c:ptCount val="1"/>
                  <c:pt idx="0">
                    <c:v>13%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0838-2A4F-966C-1BF141403B3F}"/>
            </c:ext>
          </c:extLst>
        </c:ser>
        <c:ser>
          <c:idx val="3"/>
          <c:order val="3"/>
          <c:tx>
            <c:strRef>
              <c:f>'Hormone and Endocrine'!$E$1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'Hormone and Endocrine'!$A$2:$A$7</c:f>
              <c:strCache>
                <c:ptCount val="6"/>
                <c:pt idx="0">
                  <c:v>Growth Hormone Deficiency</c:v>
                </c:pt>
                <c:pt idx="1">
                  <c:v>Hypothyroidism</c:v>
                </c:pt>
                <c:pt idx="2">
                  <c:v>Early Puberty</c:v>
                </c:pt>
                <c:pt idx="3">
                  <c:v>Delayed Puberty</c:v>
                </c:pt>
                <c:pt idx="4">
                  <c:v>Hyperthyroidism</c:v>
                </c:pt>
                <c:pt idx="5">
                  <c:v>Type 2 Diabetes</c:v>
                </c:pt>
              </c:strCache>
            </c:strRef>
          </c:cat>
          <c:val>
            <c:numRef>
              <c:f>'Hormone and Endocrine'!$E$2:$E$7</c:f>
              <c:numCache>
                <c:formatCode>General</c:formatCode>
                <c:ptCount val="6"/>
                <c:pt idx="0">
                  <c:v>79</c:v>
                </c:pt>
                <c:pt idx="1">
                  <c:v>98</c:v>
                </c:pt>
                <c:pt idx="2">
                  <c:v>98</c:v>
                </c:pt>
                <c:pt idx="3">
                  <c:v>101</c:v>
                </c:pt>
                <c:pt idx="4">
                  <c:v>101</c:v>
                </c:pt>
                <c:pt idx="5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838-2A4F-966C-1BF141403B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5977456"/>
        <c:axId val="47007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'Hormone and Endocrine'!$B$1</c15:sqref>
                        </c15:formulaRef>
                      </c:ext>
                    </c:extLst>
                    <c:strCache>
                      <c:ptCount val="1"/>
                      <c:pt idx="0">
                        <c:v>Percentage Reporting Yes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'Hormone and Endocrine'!$A$2:$A$7</c15:sqref>
                        </c15:formulaRef>
                      </c:ext>
                    </c:extLst>
                    <c:strCache>
                      <c:ptCount val="6"/>
                      <c:pt idx="0">
                        <c:v>Growth Hormone Deficiency</c:v>
                      </c:pt>
                      <c:pt idx="1">
                        <c:v>Hypothyroidism</c:v>
                      </c:pt>
                      <c:pt idx="2">
                        <c:v>Early Puberty</c:v>
                      </c:pt>
                      <c:pt idx="3">
                        <c:v>Delayed Puberty</c:v>
                      </c:pt>
                      <c:pt idx="4">
                        <c:v>Hyperthyroidism</c:v>
                      </c:pt>
                      <c:pt idx="5">
                        <c:v>Type 2 Diabetes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'Hormone and Endocrine'!$B$2:$B$7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0.107</c:v>
                      </c:pt>
                      <c:pt idx="1">
                        <c:v>3.9E-2</c:v>
                      </c:pt>
                      <c:pt idx="2">
                        <c:v>2.8999999999999998E-2</c:v>
                      </c:pt>
                      <c:pt idx="3" formatCode="0%">
                        <c:v>0.01</c:v>
                      </c:pt>
                      <c:pt idx="4" formatCode="0%">
                        <c:v>0.01</c:v>
                      </c:pt>
                      <c:pt idx="5" formatCode="0%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0838-2A4F-966C-1BF141403B3F}"/>
                  </c:ext>
                </c:extLst>
              </c15:ser>
            </c15:filteredBarSeries>
          </c:ext>
        </c:extLst>
      </c:barChart>
      <c:catAx>
        <c:axId val="57597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1168"/>
        <c:crosses val="autoZero"/>
        <c:auto val="1"/>
        <c:lblAlgn val="ctr"/>
        <c:lblOffset val="100"/>
        <c:noMultiLvlLbl val="0"/>
      </c:catAx>
      <c:valAx>
        <c:axId val="470071168"/>
        <c:scaling>
          <c:orientation val="minMax"/>
          <c:max val="103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670874283915674"/>
          <c:y val="4.6511562302048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797280386373204"/>
          <c:y val="0.2087438546819822"/>
          <c:w val="0.625113704041802"/>
          <c:h val="0.694210770623520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Sequence Variant Type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ED-47FC-9912-0C77B1FBF2B9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ED-47FC-9912-0C77B1FBF2B9}"/>
              </c:ext>
            </c:extLst>
          </c:dPt>
          <c:dPt>
            <c:idx val="2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ED-47FC-9912-0C77B1FBF2B9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ED-47FC-9912-0C77B1FBF2B9}"/>
              </c:ext>
            </c:extLst>
          </c:dPt>
          <c:dLbls>
            <c:dLbl>
              <c:idx val="0"/>
              <c:layout>
                <c:manualLayout>
                  <c:x val="-0.22861099521784806"/>
                  <c:y val="-7.938860993073437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5545561172024"/>
                      <c:h val="0.121094757790480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1ED-47FC-9912-0C77B1FBF2B9}"/>
                </c:ext>
              </c:extLst>
            </c:dLbl>
            <c:dLbl>
              <c:idx val="1"/>
              <c:layout>
                <c:manualLayout>
                  <c:x val="0.20802837398995422"/>
                  <c:y val="3.730015321959217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4396439426834"/>
                      <c:h val="0.172013492910152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1ED-47FC-9912-0C77B1FBF2B9}"/>
                </c:ext>
              </c:extLst>
            </c:dLbl>
            <c:dLbl>
              <c:idx val="2"/>
              <c:layout>
                <c:manualLayout>
                  <c:x val="0.15837163111002625"/>
                  <c:y val="0.1403686806127237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22345664443814"/>
                      <c:h val="6.59539764727605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1ED-47FC-9912-0C77B1FBF2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Subsitution</c:v>
                </c:pt>
                <c:pt idx="1">
                  <c:v>Deletion</c:v>
                </c:pt>
                <c:pt idx="2">
                  <c:v>Duplication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</c:v>
                </c:pt>
                <c:pt idx="1">
                  <c:v>19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ED-47FC-9912-0C77B1FBF2B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Of 121 respondents, how many reported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having issues in each of the following domains?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'HD Symptoms'!$B$1</c:f>
              <c:strCache>
                <c:ptCount val="1"/>
                <c:pt idx="0">
                  <c:v>Number Reporting 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D70055C-5CA1-48DB-9839-158697D48EF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F59C7A7-CCAC-467D-ADB9-A18E1EDB4C8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277-7841-91A9-C4C54C9E5A4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FCCBD1-A724-462E-A4CC-494FEE53EFD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9AF8E44-697C-45ED-8914-2060F221F32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277-7841-91A9-C4C54C9E5A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E291ABD-DD05-4218-9CC2-98E11461F01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F7BE43B-1057-4636-B7CE-7D09B61B38C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277-7841-91A9-C4C54C9E5A4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F8BA566-EC2E-41F1-A016-8BDCA4F540A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996CABB-58CF-49EF-97D1-B7E0DF3F341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277-7841-91A9-C4C54C9E5A4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572289E-3F05-4E45-B296-981E555C299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CB9E101-A0F9-463F-B2F9-03846A77C7B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277-7841-91A9-C4C54C9E5A4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CFF05A8-02E1-4382-BD96-60B09A452E0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0C91367-DFBF-43CD-98F8-18D4CAA51CD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277-7841-91A9-C4C54C9E5A4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B4900F1-D15D-46E8-8004-177CD9FFFF6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04FA440-12AC-40A3-9916-10186A774FC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277-7841-91A9-C4C54C9E5A4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1CC0CAF-50B5-4715-B40C-A57DB298A29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7935452-62C7-4C94-93D0-DCCC7144BC9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277-7841-91A9-C4C54C9E5A4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593223B-8DB5-4FF2-BE9A-6D7664A4DEC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6F7BAD6-350E-4DC2-AE66-2614C93426C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277-7841-91A9-C4C54C9E5A4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D08D096-C1D7-43EE-8718-E32C60CD2EA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A6406DF-E1E8-4023-8DCB-15844ED382C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6277-7841-91A9-C4C54C9E5A4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7536A3E-E8A9-4B7F-82CC-1523C47BDF7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3ED57B3-C797-4DF3-8156-1213913C8EC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6277-7841-91A9-C4C54C9E5A4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853C911-87DA-4926-8E02-DB731DF0EA9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3330CA2-DC8A-4D3F-B68E-3D8D94FAEC9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6277-7841-91A9-C4C54C9E5A4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2ED0289-77DE-48FD-A5EF-A53616390CD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7C9EE8A-CA83-467A-870E-0B2B3C48322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6277-7841-91A9-C4C54C9E5A4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569407E8-41AD-44EA-AB21-74C8E927DC4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9BD5D27-96A7-4B34-8091-2E42EF5B1CE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6277-7841-91A9-C4C54C9E5A4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FF089FCB-CD30-4112-BA21-5FAF86D8EF3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B1C6B85-9F13-4B4D-AE7F-9F7F37F9E1A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6277-7841-91A9-C4C54C9E5A4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0C4B8529-B7A4-4527-BE5C-FA961EA659B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67F52FB-E91E-47C1-BCE1-D32DD15AC37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277-7841-91A9-C4C54C9E5A4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F7CF7A04-F013-4AB1-8387-F2F3CF3C18C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AA19A1F-6012-495C-BBA4-EB40F67BB29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277-7841-91A9-C4C54C9E5A4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5A8AC21B-3AF3-43C6-A209-8A313AA53D7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FE0E164-B8AC-4783-AF8C-E93A3382322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6277-7841-91A9-C4C54C9E5A4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5D2BA337-ACDE-4F28-8747-8C55740EC20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143449A-5CE0-4D51-A007-DB539352C1F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6277-7841-91A9-C4C54C9E5A4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2CC1F89B-0236-4ED1-AF8C-EE3FF146035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08593B8-D1A4-40A9-9FE1-624A2F310A4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6277-7841-91A9-C4C54C9E5A4B}"/>
                </c:ext>
              </c:extLst>
            </c:dLbl>
            <c:dLbl>
              <c:idx val="2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277-7841-91A9-C4C54C9E5A4B}"/>
                </c:ext>
              </c:extLst>
            </c:dLbl>
            <c:dLbl>
              <c:idx val="2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277-7841-91A9-C4C54C9E5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'HD Symptoms'!$A$2:$A$23</c:f>
              <c:strCache>
                <c:ptCount val="22"/>
                <c:pt idx="0">
                  <c:v>Developmental Issue</c:v>
                </c:pt>
                <c:pt idx="1">
                  <c:v>Brain/Nervous System</c:v>
                </c:pt>
                <c:pt idx="2">
                  <c:v>Behavior/Psychiatric</c:v>
                </c:pt>
                <c:pt idx="3">
                  <c:v>Growth</c:v>
                </c:pt>
                <c:pt idx="4">
                  <c:v>Digestive</c:v>
                </c:pt>
                <c:pt idx="5">
                  <c:v>Teeth/Mouth</c:v>
                </c:pt>
                <c:pt idx="6">
                  <c:v>Sleep</c:v>
                </c:pt>
                <c:pt idx="7">
                  <c:v>Eyes/Vision</c:v>
                </c:pt>
                <c:pt idx="8">
                  <c:v>Muscles</c:v>
                </c:pt>
                <c:pt idx="9">
                  <c:v>Pregnancy/Delivery/Birth</c:v>
                </c:pt>
                <c:pt idx="10">
                  <c:v>Head/Face/Neck</c:v>
                </c:pt>
                <c:pt idx="11">
                  <c:v>Bones/Cartilage/Connective Tissue</c:v>
                </c:pt>
                <c:pt idx="12">
                  <c:v>Ears/Hearing</c:v>
                </c:pt>
                <c:pt idx="13">
                  <c:v>Kidney/Bladder/Genitals</c:v>
                </c:pt>
                <c:pt idx="14">
                  <c:v>Lungs/Breathing</c:v>
                </c:pt>
                <c:pt idx="15">
                  <c:v>Immune</c:v>
                </c:pt>
                <c:pt idx="16">
                  <c:v>Heart/Blood Vessels</c:v>
                </c:pt>
                <c:pt idx="17">
                  <c:v>Skin</c:v>
                </c:pt>
                <c:pt idx="18">
                  <c:v>Hormones/Endocrine</c:v>
                </c:pt>
                <c:pt idx="19">
                  <c:v>Loss of Skills/Regression</c:v>
                </c:pt>
                <c:pt idx="20">
                  <c:v>Blood/Bleeding</c:v>
                </c:pt>
                <c:pt idx="21">
                  <c:v>Cancer</c:v>
                </c:pt>
              </c:strCache>
            </c:strRef>
          </c:cat>
          <c:val>
            <c:numRef>
              <c:f>'HD Symptoms'!$B$2:$B$23</c:f>
              <c:numCache>
                <c:formatCode>General</c:formatCode>
                <c:ptCount val="22"/>
                <c:pt idx="0">
                  <c:v>113</c:v>
                </c:pt>
                <c:pt idx="1">
                  <c:v>108</c:v>
                </c:pt>
                <c:pt idx="2">
                  <c:v>101</c:v>
                </c:pt>
                <c:pt idx="3">
                  <c:v>99</c:v>
                </c:pt>
                <c:pt idx="4">
                  <c:v>95</c:v>
                </c:pt>
                <c:pt idx="5">
                  <c:v>94</c:v>
                </c:pt>
                <c:pt idx="6">
                  <c:v>92</c:v>
                </c:pt>
                <c:pt idx="7">
                  <c:v>86</c:v>
                </c:pt>
                <c:pt idx="8">
                  <c:v>77</c:v>
                </c:pt>
                <c:pt idx="9">
                  <c:v>66</c:v>
                </c:pt>
                <c:pt idx="10">
                  <c:v>63</c:v>
                </c:pt>
                <c:pt idx="11">
                  <c:v>53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42</c:v>
                </c:pt>
                <c:pt idx="16">
                  <c:v>38</c:v>
                </c:pt>
                <c:pt idx="17">
                  <c:v>31</c:v>
                </c:pt>
                <c:pt idx="18">
                  <c:v>29</c:v>
                </c:pt>
                <c:pt idx="19">
                  <c:v>24</c:v>
                </c:pt>
                <c:pt idx="20">
                  <c:v>6</c:v>
                </c:pt>
                <c:pt idx="21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'HD Symptoms'!$F$2:$F$23</c15:f>
                <c15:dlblRangeCache>
                  <c:ptCount val="22"/>
                  <c:pt idx="0">
                    <c:v>97.4%</c:v>
                  </c:pt>
                  <c:pt idx="1">
                    <c:v>89.3%</c:v>
                  </c:pt>
                  <c:pt idx="2">
                    <c:v>83.5%</c:v>
                  </c:pt>
                  <c:pt idx="3">
                    <c:v>81.8%</c:v>
                  </c:pt>
                  <c:pt idx="4">
                    <c:v>78.5%</c:v>
                  </c:pt>
                  <c:pt idx="5">
                    <c:v>77.7%</c:v>
                  </c:pt>
                  <c:pt idx="6">
                    <c:v>76.0%</c:v>
                  </c:pt>
                  <c:pt idx="7">
                    <c:v>71.1%</c:v>
                  </c:pt>
                  <c:pt idx="8">
                    <c:v>63.6%</c:v>
                  </c:pt>
                  <c:pt idx="9">
                    <c:v>54.5%</c:v>
                  </c:pt>
                  <c:pt idx="10">
                    <c:v>52.1%</c:v>
                  </c:pt>
                  <c:pt idx="11">
                    <c:v>43.8%</c:v>
                  </c:pt>
                  <c:pt idx="12">
                    <c:v>37.2%</c:v>
                  </c:pt>
                  <c:pt idx="13">
                    <c:v>37.2%</c:v>
                  </c:pt>
                  <c:pt idx="14">
                    <c:v>37.2%</c:v>
                  </c:pt>
                  <c:pt idx="15">
                    <c:v>34.7%</c:v>
                  </c:pt>
                  <c:pt idx="16">
                    <c:v>31.4%</c:v>
                  </c:pt>
                  <c:pt idx="17">
                    <c:v>25.6%</c:v>
                  </c:pt>
                  <c:pt idx="18">
                    <c:v>24.0%</c:v>
                  </c:pt>
                  <c:pt idx="19">
                    <c:v>20.7%</c:v>
                  </c:pt>
                  <c:pt idx="20">
                    <c:v>5.0%</c:v>
                  </c:pt>
                  <c:pt idx="21">
                    <c:v>0.8%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6277-7841-91A9-C4C54C9E5A4B}"/>
            </c:ext>
          </c:extLst>
        </c:ser>
        <c:ser>
          <c:idx val="1"/>
          <c:order val="1"/>
          <c:tx>
            <c:strRef>
              <c:f>'HD Symptoms'!$C$1</c:f>
              <c:strCache>
                <c:ptCount val="1"/>
                <c:pt idx="0">
                  <c:v>Number Reporting Unsure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277-7841-91A9-C4C54C9E5A4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F842395-B0FA-4D76-AA06-56EBFC7DC87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14BDAB7-A67B-4205-843A-0F1DC8668BA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6277-7841-91A9-C4C54C9E5A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6C90A91-C937-47C6-BB1A-711A5E2F995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377D31B-98C7-4D3A-892E-A7B68B8D1C8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6277-7841-91A9-C4C54C9E5A4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1363F90-239E-4F19-B5D4-097F58E8B3C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F32DA8E-6C47-4BB3-815F-F2700F76EFB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6277-7841-91A9-C4C54C9E5A4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F281F66-CE47-4C97-ACCD-923711FA60F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059989B-B613-4630-A7F6-81C6480A8CC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6277-7841-91A9-C4C54C9E5A4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9D5711A-6DD0-41A3-BDA2-A9D34C223F4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1871DD1-FA82-40B2-830B-4A2E9A7A33F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6277-7841-91A9-C4C54C9E5A4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0DA2F7D-FC01-40F4-AFFD-EF04E26E0A2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F8A7026-08E7-4DB0-BCA7-7CE31C25E2F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6277-7841-91A9-C4C54C9E5A4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6A3E84E-BC6C-4513-963E-1825A21F4C9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96C214F-7697-4C29-90BB-458DA7F8A57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6277-7841-91A9-C4C54C9E5A4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82DF893-9966-4DE4-B5AA-0851FDF8AB0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F2919DF-BB57-4BEF-9F29-042BF457502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6277-7841-91A9-C4C54C9E5A4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4D51A3D-7BF0-481D-94EB-344805E2DE3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DE2BFE7-27CA-488C-A502-594513C9D29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6277-7841-91A9-C4C54C9E5A4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B272785-9E2B-4633-894C-E0CB70AF74F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B994816-943D-4A72-9070-E5E67D16C8D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6277-7841-91A9-C4C54C9E5A4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4D19BB1-A380-404F-BFB5-1E31006C1BF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DE2A171-2D85-499D-AFFF-7B18A3285D6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6277-7841-91A9-C4C54C9E5A4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F1B83FF-9E94-4858-9FBE-85952CA2A1F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B78F947-4236-475D-B926-9E270DF51F0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6277-7841-91A9-C4C54C9E5A4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A2DA8DF2-225A-4351-BC92-DB838674055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FD67C74-F162-4F97-B824-C34621B265B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6277-7841-91A9-C4C54C9E5A4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95F0CF7-5001-46C9-B4FE-E37D097954F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C46A481-474A-49B3-BE58-3E0E129D2D8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6277-7841-91A9-C4C54C9E5A4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F39C900A-CECD-458E-832B-54ADC6D87FC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A9EF231-976E-4DE6-8365-A28761ADC9D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6277-7841-91A9-C4C54C9E5A4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A7071B90-9DB9-4DAB-A1FB-A7D21872478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720AAA8-ACA3-4537-96C6-E6201E45B00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6277-7841-91A9-C4C54C9E5A4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C9437E52-D1EC-4A53-A5DA-F72C7DBA272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01FD66E-AA63-47A9-BBA2-AA067137B45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6277-7841-91A9-C4C54C9E5A4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18690916-499D-4E0E-B5DF-DE77FA6D50F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CE3705C-DA28-4A70-B50F-B9F4280B0F3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6277-7841-91A9-C4C54C9E5A4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536A49D3-445C-4771-B834-B27F6E300AA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7CBCEC7-1D17-47D6-AE1C-28171026CB1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6277-7841-91A9-C4C54C9E5A4B}"/>
                </c:ext>
              </c:extLst>
            </c:dLbl>
            <c:dLbl>
              <c:idx val="2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277-7841-91A9-C4C54C9E5A4B}"/>
                </c:ext>
              </c:extLst>
            </c:dLbl>
            <c:dLbl>
              <c:idx val="2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277-7841-91A9-C4C54C9E5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'HD Symptoms'!$A$2:$A$23</c:f>
              <c:strCache>
                <c:ptCount val="22"/>
                <c:pt idx="0">
                  <c:v>Developmental Issue</c:v>
                </c:pt>
                <c:pt idx="1">
                  <c:v>Brain/Nervous System</c:v>
                </c:pt>
                <c:pt idx="2">
                  <c:v>Behavior/Psychiatric</c:v>
                </c:pt>
                <c:pt idx="3">
                  <c:v>Growth</c:v>
                </c:pt>
                <c:pt idx="4">
                  <c:v>Digestive</c:v>
                </c:pt>
                <c:pt idx="5">
                  <c:v>Teeth/Mouth</c:v>
                </c:pt>
                <c:pt idx="6">
                  <c:v>Sleep</c:v>
                </c:pt>
                <c:pt idx="7">
                  <c:v>Eyes/Vision</c:v>
                </c:pt>
                <c:pt idx="8">
                  <c:v>Muscles</c:v>
                </c:pt>
                <c:pt idx="9">
                  <c:v>Pregnancy/Delivery/Birth</c:v>
                </c:pt>
                <c:pt idx="10">
                  <c:v>Head/Face/Neck</c:v>
                </c:pt>
                <c:pt idx="11">
                  <c:v>Bones/Cartilage/Connective Tissue</c:v>
                </c:pt>
                <c:pt idx="12">
                  <c:v>Ears/Hearing</c:v>
                </c:pt>
                <c:pt idx="13">
                  <c:v>Kidney/Bladder/Genitals</c:v>
                </c:pt>
                <c:pt idx="14">
                  <c:v>Lungs/Breathing</c:v>
                </c:pt>
                <c:pt idx="15">
                  <c:v>Immune</c:v>
                </c:pt>
                <c:pt idx="16">
                  <c:v>Heart/Blood Vessels</c:v>
                </c:pt>
                <c:pt idx="17">
                  <c:v>Skin</c:v>
                </c:pt>
                <c:pt idx="18">
                  <c:v>Hormones/Endocrine</c:v>
                </c:pt>
                <c:pt idx="19">
                  <c:v>Loss of Skills/Regression</c:v>
                </c:pt>
                <c:pt idx="20">
                  <c:v>Blood/Bleeding</c:v>
                </c:pt>
                <c:pt idx="21">
                  <c:v>Cancer</c:v>
                </c:pt>
              </c:strCache>
            </c:strRef>
          </c:cat>
          <c:val>
            <c:numRef>
              <c:f>'HD Symptoms'!$C$2:$C$23</c:f>
              <c:numCache>
                <c:formatCode>General</c:formatCode>
                <c:ptCount val="22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6</c:v>
                </c:pt>
                <c:pt idx="8">
                  <c:v>13</c:v>
                </c:pt>
                <c:pt idx="9">
                  <c:v>2</c:v>
                </c:pt>
                <c:pt idx="10">
                  <c:v>4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  <c:pt idx="14">
                  <c:v>4</c:v>
                </c:pt>
                <c:pt idx="15">
                  <c:v>6</c:v>
                </c:pt>
                <c:pt idx="16">
                  <c:v>1</c:v>
                </c:pt>
                <c:pt idx="17">
                  <c:v>6</c:v>
                </c:pt>
                <c:pt idx="18">
                  <c:v>24</c:v>
                </c:pt>
                <c:pt idx="19">
                  <c:v>6</c:v>
                </c:pt>
                <c:pt idx="20">
                  <c:v>4</c:v>
                </c:pt>
                <c:pt idx="21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'HD Symptoms'!$G$2:$G$23</c15:f>
                <c15:dlblRangeCache>
                  <c:ptCount val="22"/>
                  <c:pt idx="0">
                    <c:v>0%</c:v>
                  </c:pt>
                  <c:pt idx="1">
                    <c:v>2%</c:v>
                  </c:pt>
                  <c:pt idx="2">
                    <c:v>2%</c:v>
                  </c:pt>
                  <c:pt idx="3">
                    <c:v>4%</c:v>
                  </c:pt>
                  <c:pt idx="4">
                    <c:v>1%</c:v>
                  </c:pt>
                  <c:pt idx="5">
                    <c:v>3%</c:v>
                  </c:pt>
                  <c:pt idx="6">
                    <c:v>2%</c:v>
                  </c:pt>
                  <c:pt idx="7">
                    <c:v>5%</c:v>
                  </c:pt>
                  <c:pt idx="8">
                    <c:v>11%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5%</c:v>
                  </c:pt>
                  <c:pt idx="12">
                    <c:v>5%</c:v>
                  </c:pt>
                  <c:pt idx="13">
                    <c:v>6%</c:v>
                  </c:pt>
                  <c:pt idx="14">
                    <c:v>3%</c:v>
                  </c:pt>
                  <c:pt idx="15">
                    <c:v>5%</c:v>
                  </c:pt>
                  <c:pt idx="16">
                    <c:v>1%</c:v>
                  </c:pt>
                  <c:pt idx="17">
                    <c:v>5%</c:v>
                  </c:pt>
                  <c:pt idx="18">
                    <c:v>20%</c:v>
                  </c:pt>
                  <c:pt idx="19">
                    <c:v>5%</c:v>
                  </c:pt>
                  <c:pt idx="20">
                    <c:v>3%</c:v>
                  </c:pt>
                  <c:pt idx="21">
                    <c:v>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D-6277-7841-91A9-C4C54C9E5A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199183"/>
        <c:axId val="488070671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'HD Symptoms'!$D$1</c15:sqref>
                        </c15:formulaRef>
                      </c:ext>
                    </c:extLst>
                    <c:strCache>
                      <c:ptCount val="1"/>
                      <c:pt idx="0">
                        <c:v>Number Reporting No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'HD Symptoms'!$A$2:$A$23</c15:sqref>
                        </c15:formulaRef>
                      </c:ext>
                    </c:extLst>
                    <c:strCache>
                      <c:ptCount val="22"/>
                      <c:pt idx="0">
                        <c:v>Developmental Issue</c:v>
                      </c:pt>
                      <c:pt idx="1">
                        <c:v>Brain/Nervous System</c:v>
                      </c:pt>
                      <c:pt idx="2">
                        <c:v>Behavior/Psychiatric</c:v>
                      </c:pt>
                      <c:pt idx="3">
                        <c:v>Growth</c:v>
                      </c:pt>
                      <c:pt idx="4">
                        <c:v>Digestive</c:v>
                      </c:pt>
                      <c:pt idx="5">
                        <c:v>Teeth/Mouth</c:v>
                      </c:pt>
                      <c:pt idx="6">
                        <c:v>Sleep</c:v>
                      </c:pt>
                      <c:pt idx="7">
                        <c:v>Eyes/Vision</c:v>
                      </c:pt>
                      <c:pt idx="8">
                        <c:v>Muscles</c:v>
                      </c:pt>
                      <c:pt idx="9">
                        <c:v>Pregnancy/Delivery/Birth</c:v>
                      </c:pt>
                      <c:pt idx="10">
                        <c:v>Head/Face/Neck</c:v>
                      </c:pt>
                      <c:pt idx="11">
                        <c:v>Bones/Cartilage/Connective Tissue</c:v>
                      </c:pt>
                      <c:pt idx="12">
                        <c:v>Ears/Hearing</c:v>
                      </c:pt>
                      <c:pt idx="13">
                        <c:v>Kidney/Bladder/Genitals</c:v>
                      </c:pt>
                      <c:pt idx="14">
                        <c:v>Lungs/Breathing</c:v>
                      </c:pt>
                      <c:pt idx="15">
                        <c:v>Immune</c:v>
                      </c:pt>
                      <c:pt idx="16">
                        <c:v>Heart/Blood Vessels</c:v>
                      </c:pt>
                      <c:pt idx="17">
                        <c:v>Skin</c:v>
                      </c:pt>
                      <c:pt idx="18">
                        <c:v>Hormones/Endocrine</c:v>
                      </c:pt>
                      <c:pt idx="19">
                        <c:v>Loss of Skills/Regression</c:v>
                      </c:pt>
                      <c:pt idx="20">
                        <c:v>Blood/Bleeding</c:v>
                      </c:pt>
                      <c:pt idx="21">
                        <c:v>Cancer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'HD Symptoms'!$D$2:$D$23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3</c:v>
                      </c:pt>
                      <c:pt idx="1">
                        <c:v>11</c:v>
                      </c:pt>
                      <c:pt idx="2">
                        <c:v>17</c:v>
                      </c:pt>
                      <c:pt idx="3">
                        <c:v>17</c:v>
                      </c:pt>
                      <c:pt idx="4">
                        <c:v>25</c:v>
                      </c:pt>
                      <c:pt idx="5">
                        <c:v>23</c:v>
                      </c:pt>
                      <c:pt idx="6">
                        <c:v>26</c:v>
                      </c:pt>
                      <c:pt idx="7">
                        <c:v>29</c:v>
                      </c:pt>
                      <c:pt idx="8">
                        <c:v>31</c:v>
                      </c:pt>
                      <c:pt idx="9">
                        <c:v>53</c:v>
                      </c:pt>
                      <c:pt idx="10">
                        <c:v>54</c:v>
                      </c:pt>
                      <c:pt idx="11">
                        <c:v>62</c:v>
                      </c:pt>
                      <c:pt idx="12">
                        <c:v>70</c:v>
                      </c:pt>
                      <c:pt idx="13">
                        <c:v>69</c:v>
                      </c:pt>
                      <c:pt idx="14">
                        <c:v>72</c:v>
                      </c:pt>
                      <c:pt idx="15">
                        <c:v>73</c:v>
                      </c:pt>
                      <c:pt idx="16">
                        <c:v>82</c:v>
                      </c:pt>
                      <c:pt idx="17">
                        <c:v>84</c:v>
                      </c:pt>
                      <c:pt idx="18">
                        <c:v>68</c:v>
                      </c:pt>
                      <c:pt idx="19">
                        <c:v>86</c:v>
                      </c:pt>
                      <c:pt idx="20">
                        <c:v>111</c:v>
                      </c:pt>
                      <c:pt idx="21">
                        <c:v>119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E-6277-7841-91A9-C4C54C9E5A4B}"/>
                  </c:ext>
                </c:extLst>
              </c15:ser>
            </c15:filteredBarSeries>
          </c:ext>
        </c:extLst>
      </c:barChart>
      <c:catAx>
        <c:axId val="6741991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070671"/>
        <c:crosses val="autoZero"/>
        <c:auto val="1"/>
        <c:lblAlgn val="ctr"/>
        <c:lblOffset val="100"/>
        <c:noMultiLvlLbl val="0"/>
      </c:catAx>
      <c:valAx>
        <c:axId val="488070671"/>
        <c:scaling>
          <c:orientation val="minMax"/>
          <c:max val="12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199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4552820129796"/>
          <c:y val="4.5169908812958057E-2"/>
          <c:w val="0.75432621866708904"/>
          <c:h val="0.93340408873156377"/>
        </c:manualLayout>
      </c:layout>
      <c:barChart>
        <c:barDir val="bar"/>
        <c:grouping val="stacked"/>
        <c:varyColors val="0"/>
        <c:ser>
          <c:idx val="2"/>
          <c:order val="2"/>
          <c:tx>
            <c:strRef>
              <c:f>'% Complete'!$D$1</c:f>
              <c:strCache>
                <c:ptCount val="1"/>
                <c:pt idx="0">
                  <c:v>Percent Completed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tIns="19050" rIns="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Complete'!$A$2:$A$35</c:f>
              <c:strCache>
                <c:ptCount val="34"/>
                <c:pt idx="0">
                  <c:v>Cancer (2)</c:v>
                </c:pt>
                <c:pt idx="1">
                  <c:v>Growth (104)</c:v>
                </c:pt>
                <c:pt idx="2">
                  <c:v>Bone, Cartilage and Connective Tissue (59)</c:v>
                </c:pt>
                <c:pt idx="3">
                  <c:v>Behavior (104)</c:v>
                </c:pt>
                <c:pt idx="4">
                  <c:v>Blood and Bleeding (10)</c:v>
                </c:pt>
                <c:pt idx="5">
                  <c:v>Kidney, Bladder, and Genitals (52)</c:v>
                </c:pt>
                <c:pt idx="6">
                  <c:v>Eyes and Vision (92)</c:v>
                </c:pt>
                <c:pt idx="7">
                  <c:v>Brain and Nervous System (110)</c:v>
                </c:pt>
                <c:pt idx="8">
                  <c:v>Digestive System (96)</c:v>
                </c:pt>
                <c:pt idx="9">
                  <c:v>Heart and Blood Vessels (39)</c:v>
                </c:pt>
                <c:pt idx="10">
                  <c:v>Mother's Pregnancy (68)</c:v>
                </c:pt>
                <c:pt idx="11">
                  <c:v>Lungs and Breathing (49)</c:v>
                </c:pt>
                <c:pt idx="12">
                  <c:v>Muscles (90)</c:v>
                </c:pt>
                <c:pt idx="13">
                  <c:v>Ears and Hearing (51)</c:v>
                </c:pt>
                <c:pt idx="14">
                  <c:v>Oral Health (98)</c:v>
                </c:pt>
                <c:pt idx="15">
                  <c:v>Head to Toe (177)</c:v>
                </c:pt>
                <c:pt idx="16">
                  <c:v>Race and Ethnicity Concepts (177)</c:v>
                </c:pt>
                <c:pt idx="17">
                  <c:v>Immune System (48)</c:v>
                </c:pt>
                <c:pt idx="18">
                  <c:v>Endocrine incl. Hormones (51)</c:v>
                </c:pt>
                <c:pt idx="19">
                  <c:v>Head, Face, and Neck (67)</c:v>
                </c:pt>
                <c:pt idx="20">
                  <c:v>Skin (37)</c:v>
                </c:pt>
                <c:pt idx="21">
                  <c:v>ORCA Measure (39)</c:v>
                </c:pt>
                <c:pt idx="22">
                  <c:v>Quality of Life (177)</c:v>
                </c:pt>
                <c:pt idx="23">
                  <c:v>Interventional or Medical Diets (177)</c:v>
                </c:pt>
                <c:pt idx="24">
                  <c:v>Medication and/or Supplement Usage (177)</c:v>
                </c:pt>
                <c:pt idx="25">
                  <c:v>Quality of Life Inventory-Disability (119)</c:v>
                </c:pt>
                <c:pt idx="26">
                  <c:v>RAND 36-Item Short Form Health-SF36 (17)</c:v>
                </c:pt>
                <c:pt idx="27">
                  <c:v>Vineland-3 Comprehensive Form (68)</c:v>
                </c:pt>
                <c:pt idx="28">
                  <c:v>Children's Sleep Habits Questionnaire (163)</c:v>
                </c:pt>
                <c:pt idx="29">
                  <c:v>SCOPA-SLEEP (17)</c:v>
                </c:pt>
                <c:pt idx="30">
                  <c:v>CNS Bulbar Function Scale (126)</c:v>
                </c:pt>
                <c:pt idx="31">
                  <c:v>Medical Encounters (177)</c:v>
                </c:pt>
                <c:pt idx="32">
                  <c:v>Eating Assessment Tool (EAT-10) (26)</c:v>
                </c:pt>
                <c:pt idx="33">
                  <c:v>Pediatric Eating Assessment Tool (108)</c:v>
                </c:pt>
              </c:strCache>
            </c:strRef>
          </c:cat>
          <c:val>
            <c:numRef>
              <c:f>'% Complete'!$D$2:$D$35</c:f>
              <c:numCache>
                <c:formatCode>0.0%</c:formatCode>
                <c:ptCount val="34"/>
                <c:pt idx="0" formatCode="0%">
                  <c:v>1</c:v>
                </c:pt>
                <c:pt idx="1">
                  <c:v>0.83650000000000002</c:v>
                </c:pt>
                <c:pt idx="2">
                  <c:v>0.83050000000000002</c:v>
                </c:pt>
                <c:pt idx="3">
                  <c:v>0.81730000000000003</c:v>
                </c:pt>
                <c:pt idx="4" formatCode="0%">
                  <c:v>0.8</c:v>
                </c:pt>
                <c:pt idx="5">
                  <c:v>0.78849999999999998</c:v>
                </c:pt>
                <c:pt idx="6">
                  <c:v>0.76090000000000002</c:v>
                </c:pt>
                <c:pt idx="7">
                  <c:v>0.72730000000000006</c:v>
                </c:pt>
                <c:pt idx="8">
                  <c:v>0.71879999999999999</c:v>
                </c:pt>
                <c:pt idx="9">
                  <c:v>0.71790000000000009</c:v>
                </c:pt>
                <c:pt idx="10">
                  <c:v>0.70590000000000008</c:v>
                </c:pt>
                <c:pt idx="11">
                  <c:v>0.69389999999999996</c:v>
                </c:pt>
                <c:pt idx="12">
                  <c:v>0.68889999999999996</c:v>
                </c:pt>
                <c:pt idx="13">
                  <c:v>0.68629999999999991</c:v>
                </c:pt>
                <c:pt idx="14">
                  <c:v>0.68370000000000009</c:v>
                </c:pt>
                <c:pt idx="15">
                  <c:v>0.68359999999999999</c:v>
                </c:pt>
                <c:pt idx="16">
                  <c:v>0.66670000000000007</c:v>
                </c:pt>
                <c:pt idx="17">
                  <c:v>0.66670000000000007</c:v>
                </c:pt>
                <c:pt idx="18" formatCode="0%">
                  <c:v>0.6604000000000001</c:v>
                </c:pt>
                <c:pt idx="19">
                  <c:v>0.65670000000000006</c:v>
                </c:pt>
                <c:pt idx="20">
                  <c:v>0.64859999999999995</c:v>
                </c:pt>
                <c:pt idx="21" formatCode="0%">
                  <c:v>0.5897</c:v>
                </c:pt>
                <c:pt idx="22">
                  <c:v>0.54239999999999999</c:v>
                </c:pt>
                <c:pt idx="23">
                  <c:v>0.53670000000000007</c:v>
                </c:pt>
                <c:pt idx="24" formatCode="0%">
                  <c:v>0.48020000000000002</c:v>
                </c:pt>
                <c:pt idx="25">
                  <c:v>0.4118</c:v>
                </c:pt>
                <c:pt idx="26">
                  <c:v>0.35289999999999999</c:v>
                </c:pt>
                <c:pt idx="27">
                  <c:v>0.30879999999999996</c:v>
                </c:pt>
                <c:pt idx="28">
                  <c:v>0.30670000000000003</c:v>
                </c:pt>
                <c:pt idx="29">
                  <c:v>0.29410000000000003</c:v>
                </c:pt>
                <c:pt idx="30">
                  <c:v>0.29370000000000002</c:v>
                </c:pt>
                <c:pt idx="31">
                  <c:v>0.28809999999999997</c:v>
                </c:pt>
                <c:pt idx="32">
                  <c:v>0.26919999999999999</c:v>
                </c:pt>
                <c:pt idx="33">
                  <c:v>0.25929999999999997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EB08-444F-9710-58559FC262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199183"/>
        <c:axId val="48807067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'% Complete'!$B$1</c15:sqref>
                        </c15:formulaRef>
                      </c:ext>
                    </c:extLst>
                    <c:strCache>
                      <c:ptCount val="1"/>
                      <c:pt idx="0">
                        <c:v>Number Completed</c:v>
                      </c:pt>
                    </c:strCache>
                  </c:strRef>
                </c:tx>
                <c:spPr>
                  <a:solidFill>
                    <a:srgbClr val="26355C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fld id="{06FD41C6-818A-4151-BDFB-014CE88AD31F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4782AA9A-84F3-4C48-BDA1-453BF6FA25B3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1-EB08-444F-9710-58559FC26263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fld id="{A209FC13-E778-4356-A284-2778C4490287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EDE71F6C-C43C-4CDE-BD1B-7F934C55F39B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2-EB08-444F-9710-58559FC26263}"/>
                      </c:ext>
                    </c:extLst>
                  </c:dLbl>
                  <c:dLbl>
                    <c:idx val="2"/>
                    <c:tx>
                      <c:rich>
                        <a:bodyPr/>
                        <a:lstStyle/>
                        <a:p>
                          <a:fld id="{5F970E6D-5A36-4830-823C-ACC96828A071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441CF55B-E7F7-4593-8BDF-9B9409406615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3-EB08-444F-9710-58559FC26263}"/>
                      </c:ext>
                    </c:extLst>
                  </c:dLbl>
                  <c:dLbl>
                    <c:idx val="3"/>
                    <c:tx>
                      <c:rich>
                        <a:bodyPr/>
                        <a:lstStyle/>
                        <a:p>
                          <a:fld id="{EF7926E6-8A53-4D29-B3C1-D6DDC7E5426E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5F8790E0-7D5B-4E84-A5D6-2B791BA66112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4-EB08-444F-9710-58559FC26263}"/>
                      </c:ext>
                    </c:extLst>
                  </c:dLbl>
                  <c:dLbl>
                    <c:idx val="4"/>
                    <c:tx>
                      <c:rich>
                        <a:bodyPr/>
                        <a:lstStyle/>
                        <a:p>
                          <a:fld id="{7FC2AFF7-7CD0-45CF-96DB-A36FC61674F4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3CA04C9B-B6B4-4209-9427-7549BE96A6E3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5-EB08-444F-9710-58559FC26263}"/>
                      </c:ext>
                    </c:extLst>
                  </c:dLbl>
                  <c:dLbl>
                    <c:idx val="5"/>
                    <c:tx>
                      <c:rich>
                        <a:bodyPr/>
                        <a:lstStyle/>
                        <a:p>
                          <a:fld id="{E530331B-A443-435D-BC5B-EA296E0F9C11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1D3B4275-7715-4C8B-951E-C9A993664E43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6-EB08-444F-9710-58559FC26263}"/>
                      </c:ext>
                    </c:extLst>
                  </c:dLbl>
                  <c:dLbl>
                    <c:idx val="6"/>
                    <c:tx>
                      <c:rich>
                        <a:bodyPr/>
                        <a:lstStyle/>
                        <a:p>
                          <a:fld id="{00925136-6841-49BF-9FDE-5BF5000479ED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8329EA32-C547-45F6-95AD-F8129DF024DC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7-EB08-444F-9710-58559FC26263}"/>
                      </c:ext>
                    </c:extLst>
                  </c:dLbl>
                  <c:dLbl>
                    <c:idx val="7"/>
                    <c:tx>
                      <c:rich>
                        <a:bodyPr/>
                        <a:lstStyle/>
                        <a:p>
                          <a:fld id="{53AF6FB1-D7B5-4C3C-8DDF-3C88330B377F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D805AE0E-65B2-49CA-9776-7933244DC1D4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8-EB08-444F-9710-58559FC26263}"/>
                      </c:ext>
                    </c:extLst>
                  </c:dLbl>
                  <c:dLbl>
                    <c:idx val="8"/>
                    <c:tx>
                      <c:rich>
                        <a:bodyPr/>
                        <a:lstStyle/>
                        <a:p>
                          <a:fld id="{942D8D99-0CDB-4E07-8AC8-EFD1FF84DD08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8DBFCF4C-E7BE-467E-B9D8-1E65570A46D2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9-EB08-444F-9710-58559FC26263}"/>
                      </c:ext>
                    </c:extLst>
                  </c:dLbl>
                  <c:dLbl>
                    <c:idx val="9"/>
                    <c:tx>
                      <c:rich>
                        <a:bodyPr/>
                        <a:lstStyle/>
                        <a:p>
                          <a:fld id="{4734E5A5-425F-47C8-A4AD-95DF8388D500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5D9577D6-5A7B-4F16-BC2D-79B47370D7CA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A-EB08-444F-9710-58559FC26263}"/>
                      </c:ext>
                    </c:extLst>
                  </c:dLbl>
                  <c:dLbl>
                    <c:idx val="10"/>
                    <c:tx>
                      <c:rich>
                        <a:bodyPr/>
                        <a:lstStyle/>
                        <a:p>
                          <a:fld id="{7959EA98-F6A5-4FEC-9BDC-304AC2ECAC05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545CDBEE-916F-4818-8840-3829FF631600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B-EB08-444F-9710-58559FC26263}"/>
                      </c:ext>
                    </c:extLst>
                  </c:dLbl>
                  <c:dLbl>
                    <c:idx val="11"/>
                    <c:tx>
                      <c:rich>
                        <a:bodyPr/>
                        <a:lstStyle/>
                        <a:p>
                          <a:fld id="{4AD797F3-607A-4E27-9098-8CA79323419A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D31D1D95-737A-4EA9-A7D1-C49921844315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C-EB08-444F-9710-58559FC26263}"/>
                      </c:ext>
                    </c:extLst>
                  </c:dLbl>
                  <c:dLbl>
                    <c:idx val="12"/>
                    <c:tx>
                      <c:rich>
                        <a:bodyPr/>
                        <a:lstStyle/>
                        <a:p>
                          <a:fld id="{0879DEA5-AFDA-4BD9-B1DE-244F0F699A00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3F39BC7C-2F8B-4B19-A96B-7171471BF23A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D-EB08-444F-9710-58559FC26263}"/>
                      </c:ext>
                    </c:extLst>
                  </c:dLbl>
                  <c:dLbl>
                    <c:idx val="13"/>
                    <c:tx>
                      <c:rich>
                        <a:bodyPr/>
                        <a:lstStyle/>
                        <a:p>
                          <a:fld id="{73AB2EFB-98A0-46FA-BD32-70938667B92F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9FA97C15-1F7C-45FC-AD08-306E13808859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E-EB08-444F-9710-58559FC26263}"/>
                      </c:ext>
                    </c:extLst>
                  </c:dLbl>
                  <c:dLbl>
                    <c:idx val="14"/>
                    <c:tx>
                      <c:rich>
                        <a:bodyPr/>
                        <a:lstStyle/>
                        <a:p>
                          <a:fld id="{9C50A96A-CF5C-45DD-8BD4-E82F042A9401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C7F4E03D-AF6D-48C6-93E2-157FEB77A4E4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F-EB08-444F-9710-58559FC26263}"/>
                      </c:ext>
                    </c:extLst>
                  </c:dLbl>
                  <c:dLbl>
                    <c:idx val="15"/>
                    <c:tx>
                      <c:rich>
                        <a:bodyPr/>
                        <a:lstStyle/>
                        <a:p>
                          <a:fld id="{63F7E287-0F87-48E4-B379-19050F845F31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1DC03F09-143A-4A9B-8E20-D5B3D1020557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0-EB08-444F-9710-58559FC26263}"/>
                      </c:ext>
                    </c:extLst>
                  </c:dLbl>
                  <c:dLbl>
                    <c:idx val="16"/>
                    <c:tx>
                      <c:rich>
                        <a:bodyPr/>
                        <a:lstStyle/>
                        <a:p>
                          <a:fld id="{9A1DE033-B2E5-4C7F-9C10-CD7D71C76A10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357587FB-6461-4328-99BE-4F40C0DABE72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1-EB08-444F-9710-58559FC26263}"/>
                      </c:ext>
                    </c:extLst>
                  </c:dLbl>
                  <c:dLbl>
                    <c:idx val="17"/>
                    <c:tx>
                      <c:rich>
                        <a:bodyPr/>
                        <a:lstStyle/>
                        <a:p>
                          <a:fld id="{AC830779-6EDC-4E45-9F59-6C85C890DC1A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9479AA2B-DE5E-4F42-B411-CAD63A0F9248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2-EB08-444F-9710-58559FC26263}"/>
                      </c:ext>
                    </c:extLst>
                  </c:dLbl>
                  <c:dLbl>
                    <c:idx val="18"/>
                    <c:tx>
                      <c:rich>
                        <a:bodyPr/>
                        <a:lstStyle/>
                        <a:p>
                          <a:fld id="{AF5A3A98-4FA7-4078-BAAC-0D159F8B22D1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61AE8802-495A-4334-81EE-2C47FE069E2F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3-EB08-444F-9710-58559FC26263}"/>
                      </c:ext>
                    </c:extLst>
                  </c:dLbl>
                  <c:dLbl>
                    <c:idx val="19"/>
                    <c:tx>
                      <c:rich>
                        <a:bodyPr/>
                        <a:lstStyle/>
                        <a:p>
                          <a:fld id="{ADF8BF09-8DCB-48A8-86D7-F16069B768A9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2B9967EF-E80C-4DB4-9574-39E1E13342BB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4-EB08-444F-9710-58559FC26263}"/>
                      </c:ext>
                    </c:extLst>
                  </c:dLbl>
                  <c:dLbl>
                    <c:idx val="20"/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EB08-444F-9710-58559FC26263}"/>
                      </c:ext>
                    </c:extLst>
                  </c:dLbl>
                  <c:dLbl>
                    <c:idx val="21"/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EB08-444F-9710-58559FC26263}"/>
                      </c:ext>
                    </c:extLst>
                  </c:dLbl>
                  <c:dLbl>
                    <c:idx val="22"/>
                    <c:tx>
                      <c:rich>
                        <a:bodyPr/>
                        <a:lstStyle/>
                        <a:p>
                          <a:fld id="{61B350BC-1B91-48F3-B639-45E5B95C6ECC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7-EB08-444F-9710-58559FC26263}"/>
                      </c:ext>
                    </c:extLst>
                  </c:dLbl>
                  <c:dLbl>
                    <c:idx val="23"/>
                    <c:tx>
                      <c:rich>
                        <a:bodyPr/>
                        <a:lstStyle/>
                        <a:p>
                          <a:fld id="{F37A989F-08EA-4660-A0E4-A069EAB91217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8-EB08-444F-9710-58559FC26263}"/>
                      </c:ext>
                    </c:extLst>
                  </c:dLbl>
                  <c:dLbl>
                    <c:idx val="24"/>
                    <c:tx>
                      <c:rich>
                        <a:bodyPr/>
                        <a:lstStyle/>
                        <a:p>
                          <a:fld id="{E81B60E0-15E5-4E7B-AC87-EC0A77008BAA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9-EB08-444F-9710-58559FC26263}"/>
                      </c:ext>
                    </c:extLst>
                  </c:dLbl>
                  <c:dLbl>
                    <c:idx val="25"/>
                    <c:tx>
                      <c:rich>
                        <a:bodyPr/>
                        <a:lstStyle/>
                        <a:p>
                          <a:fld id="{901260FB-9CDA-43F7-9BBF-552296F8A643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A-EB08-444F-9710-58559FC26263}"/>
                      </c:ext>
                    </c:extLst>
                  </c:dLbl>
                  <c:dLbl>
                    <c:idx val="26"/>
                    <c:tx>
                      <c:rich>
                        <a:bodyPr/>
                        <a:lstStyle/>
                        <a:p>
                          <a:fld id="{832C4E50-3DE5-4BE9-9611-DFC4156D778D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B-EB08-444F-9710-58559FC26263}"/>
                      </c:ext>
                    </c:extLst>
                  </c:dLbl>
                  <c:dLbl>
                    <c:idx val="27"/>
                    <c:tx>
                      <c:rich>
                        <a:bodyPr/>
                        <a:lstStyle/>
                        <a:p>
                          <a:fld id="{C799DFA9-4D10-4DF5-BBDC-B3F7F8C44614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C-EB08-444F-9710-58559FC26263}"/>
                      </c:ext>
                    </c:extLst>
                  </c:dLbl>
                  <c:dLbl>
                    <c:idx val="28"/>
                    <c:tx>
                      <c:rich>
                        <a:bodyPr/>
                        <a:lstStyle/>
                        <a:p>
                          <a:fld id="{320C2143-BF5A-4497-8D04-0EF898683192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D-EB08-444F-9710-58559FC26263}"/>
                      </c:ext>
                    </c:extLst>
                  </c:dLbl>
                  <c:dLbl>
                    <c:idx val="29"/>
                    <c:tx>
                      <c:rich>
                        <a:bodyPr/>
                        <a:lstStyle/>
                        <a:p>
                          <a:fld id="{33B4D61F-8376-47A0-97EA-4D40185EAA9B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E-EB08-444F-9710-58559FC26263}"/>
                      </c:ext>
                    </c:extLst>
                  </c:dLbl>
                  <c:dLbl>
                    <c:idx val="30"/>
                    <c:tx>
                      <c:rich>
                        <a:bodyPr/>
                        <a:lstStyle/>
                        <a:p>
                          <a:fld id="{504D16F9-B990-4F95-AC19-1AF47FC3529C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F-EB08-444F-9710-58559FC26263}"/>
                      </c:ext>
                    </c:extLst>
                  </c:dLbl>
                  <c:dLbl>
                    <c:idx val="31"/>
                    <c:tx>
                      <c:rich>
                        <a:bodyPr/>
                        <a:lstStyle/>
                        <a:p>
                          <a:fld id="{D215EBFF-A66A-4AAC-A76B-D3773F8623A0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0-EB08-444F-9710-58559FC26263}"/>
                      </c:ext>
                    </c:extLst>
                  </c:dLbl>
                  <c:dLbl>
                    <c:idx val="32"/>
                    <c:tx>
                      <c:rich>
                        <a:bodyPr/>
                        <a:lstStyle/>
                        <a:p>
                          <a:fld id="{03307F45-3628-489C-A2FE-6924DFADF42E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1-EB08-444F-9710-58559FC26263}"/>
                      </c:ext>
                    </c:extLst>
                  </c:dLbl>
                  <c:dLbl>
                    <c:idx val="33"/>
                    <c:tx>
                      <c:rich>
                        <a:bodyPr/>
                        <a:lstStyle/>
                        <a:p>
                          <a:fld id="{8172B202-3117-46FF-8F90-05D5819E90E4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2-EB08-444F-9710-58559FC2626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DataLabelsRange val="1"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'% Complete'!$A$2:$A$35</c15:sqref>
                        </c15:formulaRef>
                      </c:ext>
                    </c:extLst>
                    <c:strCache>
                      <c:ptCount val="34"/>
                      <c:pt idx="0">
                        <c:v>Cancer (2)</c:v>
                      </c:pt>
                      <c:pt idx="1">
                        <c:v>Growth (104)</c:v>
                      </c:pt>
                      <c:pt idx="2">
                        <c:v>Bone, Cartilage and Connective Tissue (59)</c:v>
                      </c:pt>
                      <c:pt idx="3">
                        <c:v>Behavior (104)</c:v>
                      </c:pt>
                      <c:pt idx="4">
                        <c:v>Blood and Bleeding (10)</c:v>
                      </c:pt>
                      <c:pt idx="5">
                        <c:v>Kidney, Bladder, and Genitals (52)</c:v>
                      </c:pt>
                      <c:pt idx="6">
                        <c:v>Eyes and Vision (92)</c:v>
                      </c:pt>
                      <c:pt idx="7">
                        <c:v>Brain and Nervous System (110)</c:v>
                      </c:pt>
                      <c:pt idx="8">
                        <c:v>Digestive System (96)</c:v>
                      </c:pt>
                      <c:pt idx="9">
                        <c:v>Heart and Blood Vessels (39)</c:v>
                      </c:pt>
                      <c:pt idx="10">
                        <c:v>Mother's Pregnancy (68)</c:v>
                      </c:pt>
                      <c:pt idx="11">
                        <c:v>Lungs and Breathing (49)</c:v>
                      </c:pt>
                      <c:pt idx="12">
                        <c:v>Muscles (90)</c:v>
                      </c:pt>
                      <c:pt idx="13">
                        <c:v>Ears and Hearing (51)</c:v>
                      </c:pt>
                      <c:pt idx="14">
                        <c:v>Oral Health (98)</c:v>
                      </c:pt>
                      <c:pt idx="15">
                        <c:v>Head to Toe (177)</c:v>
                      </c:pt>
                      <c:pt idx="16">
                        <c:v>Race and Ethnicity Concepts (177)</c:v>
                      </c:pt>
                      <c:pt idx="17">
                        <c:v>Immune System (48)</c:v>
                      </c:pt>
                      <c:pt idx="18">
                        <c:v>Endocrine incl. Hormones (51)</c:v>
                      </c:pt>
                      <c:pt idx="19">
                        <c:v>Head, Face, and Neck (67)</c:v>
                      </c:pt>
                      <c:pt idx="20">
                        <c:v>Skin (37)</c:v>
                      </c:pt>
                      <c:pt idx="21">
                        <c:v>ORCA Measure (39)</c:v>
                      </c:pt>
                      <c:pt idx="22">
                        <c:v>Quality of Life (177)</c:v>
                      </c:pt>
                      <c:pt idx="23">
                        <c:v>Interventional or Medical Diets (177)</c:v>
                      </c:pt>
                      <c:pt idx="24">
                        <c:v>Medication and/or Supplement Usage (177)</c:v>
                      </c:pt>
                      <c:pt idx="25">
                        <c:v>Quality of Life Inventory-Disability (119)</c:v>
                      </c:pt>
                      <c:pt idx="26">
                        <c:v>RAND 36-Item Short Form Health-SF36 (17)</c:v>
                      </c:pt>
                      <c:pt idx="27">
                        <c:v>Vineland-3 Comprehensive Form (68)</c:v>
                      </c:pt>
                      <c:pt idx="28">
                        <c:v>Children's Sleep Habits Questionnaire (163)</c:v>
                      </c:pt>
                      <c:pt idx="29">
                        <c:v>SCOPA-SLEEP (17)</c:v>
                      </c:pt>
                      <c:pt idx="30">
                        <c:v>CNS Bulbar Function Scale (126)</c:v>
                      </c:pt>
                      <c:pt idx="31">
                        <c:v>Medical Encounters (177)</c:v>
                      </c:pt>
                      <c:pt idx="32">
                        <c:v>Eating Assessment Tool (EAT-10) (26)</c:v>
                      </c:pt>
                      <c:pt idx="33">
                        <c:v>Pediatric Eating Assessment Tool (108)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'% Complete'!$B$2:$B$35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2</c:v>
                      </c:pt>
                      <c:pt idx="1">
                        <c:v>87</c:v>
                      </c:pt>
                      <c:pt idx="2">
                        <c:v>49</c:v>
                      </c:pt>
                      <c:pt idx="3">
                        <c:v>85</c:v>
                      </c:pt>
                      <c:pt idx="4">
                        <c:v>8</c:v>
                      </c:pt>
                      <c:pt idx="5">
                        <c:v>41</c:v>
                      </c:pt>
                      <c:pt idx="6">
                        <c:v>70</c:v>
                      </c:pt>
                      <c:pt idx="7">
                        <c:v>80</c:v>
                      </c:pt>
                      <c:pt idx="8">
                        <c:v>69</c:v>
                      </c:pt>
                      <c:pt idx="9">
                        <c:v>28</c:v>
                      </c:pt>
                      <c:pt idx="10">
                        <c:v>48</c:v>
                      </c:pt>
                      <c:pt idx="11">
                        <c:v>34</c:v>
                      </c:pt>
                      <c:pt idx="12">
                        <c:v>62</c:v>
                      </c:pt>
                      <c:pt idx="13">
                        <c:v>35</c:v>
                      </c:pt>
                      <c:pt idx="14">
                        <c:v>67</c:v>
                      </c:pt>
                      <c:pt idx="15">
                        <c:v>121</c:v>
                      </c:pt>
                      <c:pt idx="16">
                        <c:v>118</c:v>
                      </c:pt>
                      <c:pt idx="17">
                        <c:v>32</c:v>
                      </c:pt>
                      <c:pt idx="18">
                        <c:v>35</c:v>
                      </c:pt>
                      <c:pt idx="19">
                        <c:v>44</c:v>
                      </c:pt>
                      <c:pt idx="20">
                        <c:v>24</c:v>
                      </c:pt>
                      <c:pt idx="21">
                        <c:v>23</c:v>
                      </c:pt>
                      <c:pt idx="22">
                        <c:v>96</c:v>
                      </c:pt>
                      <c:pt idx="23">
                        <c:v>95</c:v>
                      </c:pt>
                      <c:pt idx="24">
                        <c:v>85</c:v>
                      </c:pt>
                      <c:pt idx="25">
                        <c:v>49</c:v>
                      </c:pt>
                      <c:pt idx="26">
                        <c:v>6</c:v>
                      </c:pt>
                      <c:pt idx="27">
                        <c:v>21</c:v>
                      </c:pt>
                      <c:pt idx="28">
                        <c:v>50</c:v>
                      </c:pt>
                      <c:pt idx="29">
                        <c:v>5</c:v>
                      </c:pt>
                      <c:pt idx="30">
                        <c:v>37</c:v>
                      </c:pt>
                      <c:pt idx="31">
                        <c:v>51</c:v>
                      </c:pt>
                      <c:pt idx="32">
                        <c:v>7</c:v>
                      </c:pt>
                      <c:pt idx="33">
                        <c:v>28</c:v>
                      </c:pt>
                    </c:numCache>
                  </c:numRef>
                </c:val>
                <c:extLst>
                  <c:ext uri="{02D57815-91ED-43cb-92C2-25804820EDAC}">
                    <c15:datalabelsRange>
                      <c15:f>'HD Symptoms'!$F$2:$F$23</c15:f>
                      <c15:dlblRangeCache>
                        <c:ptCount val="22"/>
                        <c:pt idx="0">
                          <c:v>97.4%</c:v>
                        </c:pt>
                        <c:pt idx="1">
                          <c:v>89.3%</c:v>
                        </c:pt>
                        <c:pt idx="2">
                          <c:v>83.5%</c:v>
                        </c:pt>
                        <c:pt idx="3">
                          <c:v>81.8%</c:v>
                        </c:pt>
                        <c:pt idx="4">
                          <c:v>78.5%</c:v>
                        </c:pt>
                        <c:pt idx="5">
                          <c:v>77.7%</c:v>
                        </c:pt>
                        <c:pt idx="6">
                          <c:v>76.0%</c:v>
                        </c:pt>
                        <c:pt idx="7">
                          <c:v>71.1%</c:v>
                        </c:pt>
                        <c:pt idx="8">
                          <c:v>63.6%</c:v>
                        </c:pt>
                        <c:pt idx="9">
                          <c:v>54.5%</c:v>
                        </c:pt>
                        <c:pt idx="10">
                          <c:v>52.1%</c:v>
                        </c:pt>
                        <c:pt idx="11">
                          <c:v>43.8%</c:v>
                        </c:pt>
                        <c:pt idx="12">
                          <c:v>37.2%</c:v>
                        </c:pt>
                        <c:pt idx="13">
                          <c:v>37.2%</c:v>
                        </c:pt>
                        <c:pt idx="14">
                          <c:v>37.2%</c:v>
                        </c:pt>
                        <c:pt idx="15">
                          <c:v>34.7%</c:v>
                        </c:pt>
                        <c:pt idx="16">
                          <c:v>31.4%</c:v>
                        </c:pt>
                        <c:pt idx="17">
                          <c:v>25.6%</c:v>
                        </c:pt>
                        <c:pt idx="18">
                          <c:v>24.0%</c:v>
                        </c:pt>
                        <c:pt idx="19">
                          <c:v>20.7%</c:v>
                        </c:pt>
                        <c:pt idx="20">
                          <c:v>5.0%</c:v>
                        </c:pt>
                        <c:pt idx="21">
                          <c:v>0.8%</c:v>
                        </c:pt>
                      </c15:dlblRangeCache>
                    </c15:datalabelsRange>
                  </c:ext>
                  <c:ext xmlns:c16="http://schemas.microsoft.com/office/drawing/2014/chart" uri="{C3380CC4-5D6E-409C-BE32-E72D297353CC}">
                    <c16:uniqueId val="{00000023-EB08-444F-9710-58559FC2626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 Complete'!$C$1</c15:sqref>
                        </c15:formulaRef>
                      </c:ext>
                    </c:extLst>
                    <c:strCache>
                      <c:ptCount val="1"/>
                      <c:pt idx="0">
                        <c:v>Total Assigned</c:v>
                      </c:pt>
                    </c:strCache>
                  </c:strRef>
                </c:tx>
                <c:spPr>
                  <a:solidFill>
                    <a:srgbClr val="FFC94E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fld id="{D00F48DA-AF81-4F05-8422-AF3D651F019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dLblPos val="inBase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4-EB08-444F-9710-58559FC26263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fld id="{77800CF6-870B-4902-BFB4-8E77CF844ED5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90908BDE-BE6B-4D4E-B618-7F5EC27F03D2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5-EB08-444F-9710-58559FC26263}"/>
                      </c:ext>
                    </c:extLst>
                  </c:dLbl>
                  <c:dLbl>
                    <c:idx val="2"/>
                    <c:tx>
                      <c:rich>
                        <a:bodyPr/>
                        <a:lstStyle/>
                        <a:p>
                          <a:fld id="{5297F0DE-F2C6-40EA-9004-253F175FF939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4F928C18-D8C4-4814-9197-87833EAD6671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6-EB08-444F-9710-58559FC26263}"/>
                      </c:ext>
                    </c:extLst>
                  </c:dLbl>
                  <c:dLbl>
                    <c:idx val="3"/>
                    <c:tx>
                      <c:rich>
                        <a:bodyPr/>
                        <a:lstStyle/>
                        <a:p>
                          <a:fld id="{12E51655-20A6-4EAE-B516-EAF938931C3E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3729B64C-071C-4B1D-8DB3-DCFC53968309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7-EB08-444F-9710-58559FC26263}"/>
                      </c:ext>
                    </c:extLst>
                  </c:dLbl>
                  <c:dLbl>
                    <c:idx val="4"/>
                    <c:tx>
                      <c:rich>
                        <a:bodyPr/>
                        <a:lstStyle/>
                        <a:p>
                          <a:fld id="{E4FEE8FD-D4C3-46A3-9278-10841DF75461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CD24777C-4A85-42FF-8F3F-CA82B5B35CA2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8-EB08-444F-9710-58559FC26263}"/>
                      </c:ext>
                    </c:extLst>
                  </c:dLbl>
                  <c:dLbl>
                    <c:idx val="5"/>
                    <c:tx>
                      <c:rich>
                        <a:bodyPr/>
                        <a:lstStyle/>
                        <a:p>
                          <a:fld id="{8734ACB9-8F12-40B5-9C6E-2C12FB7144AF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9F6EDF9C-6D7D-4FDE-AC40-0D55C2323E68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9-EB08-444F-9710-58559FC26263}"/>
                      </c:ext>
                    </c:extLst>
                  </c:dLbl>
                  <c:dLbl>
                    <c:idx val="6"/>
                    <c:tx>
                      <c:rich>
                        <a:bodyPr/>
                        <a:lstStyle/>
                        <a:p>
                          <a:fld id="{FAF1F1D3-5DD4-46EA-A46F-93CF2AE0969E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C9CFDA8F-D3C5-4538-A8A5-AB660FDD609F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A-EB08-444F-9710-58559FC26263}"/>
                      </c:ext>
                    </c:extLst>
                  </c:dLbl>
                  <c:dLbl>
                    <c:idx val="7"/>
                    <c:tx>
                      <c:rich>
                        <a:bodyPr/>
                        <a:lstStyle/>
                        <a:p>
                          <a:fld id="{912445B5-9E1B-470B-BB6C-C90AB9A2238E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9679AD77-156F-4764-B0A0-1FB50B793403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B-EB08-444F-9710-58559FC26263}"/>
                      </c:ext>
                    </c:extLst>
                  </c:dLbl>
                  <c:dLbl>
                    <c:idx val="8"/>
                    <c:tx>
                      <c:rich>
                        <a:bodyPr/>
                        <a:lstStyle/>
                        <a:p>
                          <a:fld id="{2261EF82-CCEE-4643-8A7F-818953DC9F7D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303E0CDB-E520-42F3-A930-2A49DB25CED9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C-EB08-444F-9710-58559FC26263}"/>
                      </c:ext>
                    </c:extLst>
                  </c:dLbl>
                  <c:dLbl>
                    <c:idx val="9"/>
                    <c:tx>
                      <c:rich>
                        <a:bodyPr/>
                        <a:lstStyle/>
                        <a:p>
                          <a:fld id="{8CBDEA9F-2A5C-4A3F-A5B2-72AE192CDFC2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87FE3D36-D02D-4D73-9C44-29433B8BBA1A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D-EB08-444F-9710-58559FC26263}"/>
                      </c:ext>
                    </c:extLst>
                  </c:dLbl>
                  <c:dLbl>
                    <c:idx val="10"/>
                    <c:tx>
                      <c:rich>
                        <a:bodyPr/>
                        <a:lstStyle/>
                        <a:p>
                          <a:fld id="{9B8A6C7A-38F7-4D38-95AE-15C63BE95CB8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9242D381-2EE6-4D26-8C04-E05AB9B54028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E-EB08-444F-9710-58559FC26263}"/>
                      </c:ext>
                    </c:extLst>
                  </c:dLbl>
                  <c:dLbl>
                    <c:idx val="11"/>
                    <c:tx>
                      <c:rich>
                        <a:bodyPr/>
                        <a:lstStyle/>
                        <a:p>
                          <a:fld id="{7D81D0DE-5703-412D-AE0D-1BE051542578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330782D8-CFD9-4EA2-AAD1-E0D2A7D180C8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F-EB08-444F-9710-58559FC26263}"/>
                      </c:ext>
                    </c:extLst>
                  </c:dLbl>
                  <c:dLbl>
                    <c:idx val="12"/>
                    <c:tx>
                      <c:rich>
                        <a:bodyPr/>
                        <a:lstStyle/>
                        <a:p>
                          <a:fld id="{06676335-FBEA-4F35-9A10-9DBB62E7DDC1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0BAA6B2C-DB0E-4674-8745-8B1A39C3D56E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0-EB08-444F-9710-58559FC26263}"/>
                      </c:ext>
                    </c:extLst>
                  </c:dLbl>
                  <c:dLbl>
                    <c:idx val="13"/>
                    <c:tx>
                      <c:rich>
                        <a:bodyPr/>
                        <a:lstStyle/>
                        <a:p>
                          <a:fld id="{EC1BCD4E-9D9C-438B-8BBC-75E376577CCD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E34F08EE-C75D-4E04-A073-B71EE6014F2C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1-EB08-444F-9710-58559FC26263}"/>
                      </c:ext>
                    </c:extLst>
                  </c:dLbl>
                  <c:dLbl>
                    <c:idx val="14"/>
                    <c:tx>
                      <c:rich>
                        <a:bodyPr/>
                        <a:lstStyle/>
                        <a:p>
                          <a:fld id="{1EF41743-D9A3-4FD9-B595-AD36D208137B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5653E823-FBA4-4E85-A4D5-DC782986389B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2-EB08-444F-9710-58559FC26263}"/>
                      </c:ext>
                    </c:extLst>
                  </c:dLbl>
                  <c:dLbl>
                    <c:idx val="15"/>
                    <c:tx>
                      <c:rich>
                        <a:bodyPr/>
                        <a:lstStyle/>
                        <a:p>
                          <a:fld id="{6C4E6C2F-82B9-440D-88AD-8B27F6D542C1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51BA5456-B814-411A-A13D-8405D16DE23B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3-EB08-444F-9710-58559FC26263}"/>
                      </c:ext>
                    </c:extLst>
                  </c:dLbl>
                  <c:dLbl>
                    <c:idx val="16"/>
                    <c:tx>
                      <c:rich>
                        <a:bodyPr/>
                        <a:lstStyle/>
                        <a:p>
                          <a:fld id="{22E0BBB7-ACD1-4A07-887D-FE2F61382E4B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BF438611-6803-435D-B812-BA1BE4F960B8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4-EB08-444F-9710-58559FC26263}"/>
                      </c:ext>
                    </c:extLst>
                  </c:dLbl>
                  <c:dLbl>
                    <c:idx val="17"/>
                    <c:tx>
                      <c:rich>
                        <a:bodyPr/>
                        <a:lstStyle/>
                        <a:p>
                          <a:fld id="{FC473473-016A-4F24-A97A-E7F5AE9CDB1E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1A3E5D23-855D-44DD-87E7-E4773FC1AF9F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5-EB08-444F-9710-58559FC26263}"/>
                      </c:ext>
                    </c:extLst>
                  </c:dLbl>
                  <c:dLbl>
                    <c:idx val="18"/>
                    <c:tx>
                      <c:rich>
                        <a:bodyPr/>
                        <a:lstStyle/>
                        <a:p>
                          <a:fld id="{0416841E-4D91-4FEC-8AF7-55D42557A318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9988EAD4-248F-48AF-A21D-4DC0D345B90F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6-EB08-444F-9710-58559FC26263}"/>
                      </c:ext>
                    </c:extLst>
                  </c:dLbl>
                  <c:dLbl>
                    <c:idx val="19"/>
                    <c:tx>
                      <c:rich>
                        <a:bodyPr/>
                        <a:lstStyle/>
                        <a:p>
                          <a:fld id="{760F87CD-C30A-4945-B03C-A86104402D20}" type="CELLRANGE">
                            <a:rPr lang="en-US"/>
                            <a:pPr/>
                            <a:t>[CELLRANGE]</a:t>
                          </a:fld>
                          <a:r>
                            <a:rPr lang="en-US" baseline="0"/>
                            <a:t>, </a:t>
                          </a:r>
                          <a:fld id="{06212B1D-BBAE-4D71-87AB-2D2E12EDFFF9}" type="VALUE">
                            <a:rPr lang="en-US" baseline="0"/>
                            <a:pPr/>
                            <a:t>[VALUE]</a:t>
                          </a:fld>
                          <a:endParaRPr lang="en-US" baseline="0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7-EB08-444F-9710-58559FC26263}"/>
                      </c:ext>
                    </c:extLst>
                  </c:dLbl>
                  <c:dLbl>
                    <c:idx val="20"/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8-EB08-444F-9710-58559FC26263}"/>
                      </c:ext>
                    </c:extLst>
                  </c:dLbl>
                  <c:dLbl>
                    <c:idx val="21"/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9-EB08-444F-9710-58559FC26263}"/>
                      </c:ext>
                    </c:extLst>
                  </c:dLbl>
                  <c:dLbl>
                    <c:idx val="22"/>
                    <c:tx>
                      <c:rich>
                        <a:bodyPr/>
                        <a:lstStyle/>
                        <a:p>
                          <a:fld id="{791D9B62-F31E-4A59-A7B9-7A4A5C61E21E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A-EB08-444F-9710-58559FC26263}"/>
                      </c:ext>
                    </c:extLst>
                  </c:dLbl>
                  <c:dLbl>
                    <c:idx val="23"/>
                    <c:tx>
                      <c:rich>
                        <a:bodyPr/>
                        <a:lstStyle/>
                        <a:p>
                          <a:fld id="{C4FDCAF4-E85C-4CFC-8514-658F84019EFA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B-EB08-444F-9710-58559FC26263}"/>
                      </c:ext>
                    </c:extLst>
                  </c:dLbl>
                  <c:dLbl>
                    <c:idx val="24"/>
                    <c:tx>
                      <c:rich>
                        <a:bodyPr/>
                        <a:lstStyle/>
                        <a:p>
                          <a:fld id="{F1B9AB53-9575-4B18-942D-0F403D9DD96B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C-EB08-444F-9710-58559FC26263}"/>
                      </c:ext>
                    </c:extLst>
                  </c:dLbl>
                  <c:dLbl>
                    <c:idx val="25"/>
                    <c:tx>
                      <c:rich>
                        <a:bodyPr/>
                        <a:lstStyle/>
                        <a:p>
                          <a:fld id="{B8C94755-AD91-4F9E-AAB1-29506DEC2E52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D-EB08-444F-9710-58559FC26263}"/>
                      </c:ext>
                    </c:extLst>
                  </c:dLbl>
                  <c:dLbl>
                    <c:idx val="26"/>
                    <c:tx>
                      <c:rich>
                        <a:bodyPr/>
                        <a:lstStyle/>
                        <a:p>
                          <a:fld id="{326BD66A-B79E-4D3B-8EB9-B9B93A4B0776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E-EB08-444F-9710-58559FC26263}"/>
                      </c:ext>
                    </c:extLst>
                  </c:dLbl>
                  <c:dLbl>
                    <c:idx val="27"/>
                    <c:tx>
                      <c:rich>
                        <a:bodyPr/>
                        <a:lstStyle/>
                        <a:p>
                          <a:fld id="{4F88077A-910B-4C32-901F-B53B6E38FED1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F-EB08-444F-9710-58559FC26263}"/>
                      </c:ext>
                    </c:extLst>
                  </c:dLbl>
                  <c:dLbl>
                    <c:idx val="28"/>
                    <c:tx>
                      <c:rich>
                        <a:bodyPr/>
                        <a:lstStyle/>
                        <a:p>
                          <a:fld id="{8B1D574A-D37C-4658-BAEC-A68C0E0F4C78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40-EB08-444F-9710-58559FC26263}"/>
                      </c:ext>
                    </c:extLst>
                  </c:dLbl>
                  <c:dLbl>
                    <c:idx val="29"/>
                    <c:tx>
                      <c:rich>
                        <a:bodyPr/>
                        <a:lstStyle/>
                        <a:p>
                          <a:fld id="{CC730CB9-7739-4FB9-B476-0223298887AD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41-EB08-444F-9710-58559FC26263}"/>
                      </c:ext>
                    </c:extLst>
                  </c:dLbl>
                  <c:dLbl>
                    <c:idx val="30"/>
                    <c:tx>
                      <c:rich>
                        <a:bodyPr/>
                        <a:lstStyle/>
                        <a:p>
                          <a:fld id="{A078DE92-0B7B-44F8-AC86-E525D9135FE6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42-EB08-444F-9710-58559FC26263}"/>
                      </c:ext>
                    </c:extLst>
                  </c:dLbl>
                  <c:dLbl>
                    <c:idx val="31"/>
                    <c:tx>
                      <c:rich>
                        <a:bodyPr/>
                        <a:lstStyle/>
                        <a:p>
                          <a:fld id="{55388AF2-ED84-4D7D-BD17-1285852A8124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43-EB08-444F-9710-58559FC26263}"/>
                      </c:ext>
                    </c:extLst>
                  </c:dLbl>
                  <c:dLbl>
                    <c:idx val="32"/>
                    <c:tx>
                      <c:rich>
                        <a:bodyPr/>
                        <a:lstStyle/>
                        <a:p>
                          <a:fld id="{66A54F75-11DD-4929-ABC0-D9C57992B3A7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44-EB08-444F-9710-58559FC26263}"/>
                      </c:ext>
                    </c:extLst>
                  </c:dLbl>
                  <c:dLbl>
                    <c:idx val="33"/>
                    <c:tx>
                      <c:rich>
                        <a:bodyPr/>
                        <a:lstStyle/>
                        <a:p>
                          <a:fld id="{BA2590BB-3CFB-40E1-9AA0-4C74469C0626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45-EB08-444F-9710-58559FC2626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Base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DataLabelsRange val="1"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 Complete'!$A$2:$A$35</c15:sqref>
                        </c15:formulaRef>
                      </c:ext>
                    </c:extLst>
                    <c:strCache>
                      <c:ptCount val="34"/>
                      <c:pt idx="0">
                        <c:v>Cancer (2)</c:v>
                      </c:pt>
                      <c:pt idx="1">
                        <c:v>Growth (104)</c:v>
                      </c:pt>
                      <c:pt idx="2">
                        <c:v>Bone, Cartilage and Connective Tissue (59)</c:v>
                      </c:pt>
                      <c:pt idx="3">
                        <c:v>Behavior (104)</c:v>
                      </c:pt>
                      <c:pt idx="4">
                        <c:v>Blood and Bleeding (10)</c:v>
                      </c:pt>
                      <c:pt idx="5">
                        <c:v>Kidney, Bladder, and Genitals (52)</c:v>
                      </c:pt>
                      <c:pt idx="6">
                        <c:v>Eyes and Vision (92)</c:v>
                      </c:pt>
                      <c:pt idx="7">
                        <c:v>Brain and Nervous System (110)</c:v>
                      </c:pt>
                      <c:pt idx="8">
                        <c:v>Digestive System (96)</c:v>
                      </c:pt>
                      <c:pt idx="9">
                        <c:v>Heart and Blood Vessels (39)</c:v>
                      </c:pt>
                      <c:pt idx="10">
                        <c:v>Mother's Pregnancy (68)</c:v>
                      </c:pt>
                      <c:pt idx="11">
                        <c:v>Lungs and Breathing (49)</c:v>
                      </c:pt>
                      <c:pt idx="12">
                        <c:v>Muscles (90)</c:v>
                      </c:pt>
                      <c:pt idx="13">
                        <c:v>Ears and Hearing (51)</c:v>
                      </c:pt>
                      <c:pt idx="14">
                        <c:v>Oral Health (98)</c:v>
                      </c:pt>
                      <c:pt idx="15">
                        <c:v>Head to Toe (177)</c:v>
                      </c:pt>
                      <c:pt idx="16">
                        <c:v>Race and Ethnicity Concepts (177)</c:v>
                      </c:pt>
                      <c:pt idx="17">
                        <c:v>Immune System (48)</c:v>
                      </c:pt>
                      <c:pt idx="18">
                        <c:v>Endocrine incl. Hormones (51)</c:v>
                      </c:pt>
                      <c:pt idx="19">
                        <c:v>Head, Face, and Neck (67)</c:v>
                      </c:pt>
                      <c:pt idx="20">
                        <c:v>Skin (37)</c:v>
                      </c:pt>
                      <c:pt idx="21">
                        <c:v>ORCA Measure (39)</c:v>
                      </c:pt>
                      <c:pt idx="22">
                        <c:v>Quality of Life (177)</c:v>
                      </c:pt>
                      <c:pt idx="23">
                        <c:v>Interventional or Medical Diets (177)</c:v>
                      </c:pt>
                      <c:pt idx="24">
                        <c:v>Medication and/or Supplement Usage (177)</c:v>
                      </c:pt>
                      <c:pt idx="25">
                        <c:v>Quality of Life Inventory-Disability (119)</c:v>
                      </c:pt>
                      <c:pt idx="26">
                        <c:v>RAND 36-Item Short Form Health-SF36 (17)</c:v>
                      </c:pt>
                      <c:pt idx="27">
                        <c:v>Vineland-3 Comprehensive Form (68)</c:v>
                      </c:pt>
                      <c:pt idx="28">
                        <c:v>Children's Sleep Habits Questionnaire (163)</c:v>
                      </c:pt>
                      <c:pt idx="29">
                        <c:v>SCOPA-SLEEP (17)</c:v>
                      </c:pt>
                      <c:pt idx="30">
                        <c:v>CNS Bulbar Function Scale (126)</c:v>
                      </c:pt>
                      <c:pt idx="31">
                        <c:v>Medical Encounters (177)</c:v>
                      </c:pt>
                      <c:pt idx="32">
                        <c:v>Eating Assessment Tool (EAT-10) (26)</c:v>
                      </c:pt>
                      <c:pt idx="33">
                        <c:v>Pediatric Eating Assessment Tool (108)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 Complete'!$C$2:$C$35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2</c:v>
                      </c:pt>
                      <c:pt idx="1">
                        <c:v>104</c:v>
                      </c:pt>
                      <c:pt idx="2">
                        <c:v>59</c:v>
                      </c:pt>
                      <c:pt idx="3">
                        <c:v>104</c:v>
                      </c:pt>
                      <c:pt idx="4">
                        <c:v>10</c:v>
                      </c:pt>
                      <c:pt idx="5">
                        <c:v>52</c:v>
                      </c:pt>
                      <c:pt idx="6">
                        <c:v>92</c:v>
                      </c:pt>
                      <c:pt idx="7">
                        <c:v>110</c:v>
                      </c:pt>
                      <c:pt idx="8">
                        <c:v>96</c:v>
                      </c:pt>
                      <c:pt idx="9">
                        <c:v>39</c:v>
                      </c:pt>
                      <c:pt idx="10">
                        <c:v>68</c:v>
                      </c:pt>
                      <c:pt idx="11">
                        <c:v>49</c:v>
                      </c:pt>
                      <c:pt idx="12">
                        <c:v>90</c:v>
                      </c:pt>
                      <c:pt idx="13">
                        <c:v>51</c:v>
                      </c:pt>
                      <c:pt idx="14">
                        <c:v>98</c:v>
                      </c:pt>
                      <c:pt idx="15">
                        <c:v>177</c:v>
                      </c:pt>
                      <c:pt idx="16">
                        <c:v>177</c:v>
                      </c:pt>
                      <c:pt idx="17">
                        <c:v>48</c:v>
                      </c:pt>
                      <c:pt idx="18">
                        <c:v>53</c:v>
                      </c:pt>
                      <c:pt idx="19">
                        <c:v>67</c:v>
                      </c:pt>
                      <c:pt idx="20">
                        <c:v>37</c:v>
                      </c:pt>
                      <c:pt idx="21">
                        <c:v>39</c:v>
                      </c:pt>
                      <c:pt idx="22">
                        <c:v>177</c:v>
                      </c:pt>
                      <c:pt idx="23">
                        <c:v>177</c:v>
                      </c:pt>
                      <c:pt idx="24">
                        <c:v>177</c:v>
                      </c:pt>
                      <c:pt idx="25">
                        <c:v>119</c:v>
                      </c:pt>
                      <c:pt idx="26">
                        <c:v>17</c:v>
                      </c:pt>
                      <c:pt idx="27">
                        <c:v>68</c:v>
                      </c:pt>
                      <c:pt idx="28">
                        <c:v>163</c:v>
                      </c:pt>
                      <c:pt idx="29">
                        <c:v>17</c:v>
                      </c:pt>
                      <c:pt idx="30">
                        <c:v>126</c:v>
                      </c:pt>
                      <c:pt idx="31">
                        <c:v>177</c:v>
                      </c:pt>
                      <c:pt idx="32">
                        <c:v>26</c:v>
                      </c:pt>
                      <c:pt idx="33">
                        <c:v>108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datalabelsRange>
                      <c15:f>'HD Symptoms'!$G$2:$G$23</c15:f>
                      <c15:dlblRangeCache>
                        <c:ptCount val="22"/>
                        <c:pt idx="0">
                          <c:v>0%</c:v>
                        </c:pt>
                        <c:pt idx="1">
                          <c:v>2%</c:v>
                        </c:pt>
                        <c:pt idx="2">
                          <c:v>2%</c:v>
                        </c:pt>
                        <c:pt idx="3">
                          <c:v>4%</c:v>
                        </c:pt>
                        <c:pt idx="4">
                          <c:v>1%</c:v>
                        </c:pt>
                        <c:pt idx="5">
                          <c:v>3%</c:v>
                        </c:pt>
                        <c:pt idx="6">
                          <c:v>2%</c:v>
                        </c:pt>
                        <c:pt idx="7">
                          <c:v>5%</c:v>
                        </c:pt>
                        <c:pt idx="8">
                          <c:v>11%</c:v>
                        </c:pt>
                        <c:pt idx="9">
                          <c:v>2%</c:v>
                        </c:pt>
                        <c:pt idx="10">
                          <c:v>3%</c:v>
                        </c:pt>
                        <c:pt idx="11">
                          <c:v>5%</c:v>
                        </c:pt>
                        <c:pt idx="12">
                          <c:v>5%</c:v>
                        </c:pt>
                        <c:pt idx="13">
                          <c:v>6%</c:v>
                        </c:pt>
                        <c:pt idx="14">
                          <c:v>3%</c:v>
                        </c:pt>
                        <c:pt idx="15">
                          <c:v>5%</c:v>
                        </c:pt>
                        <c:pt idx="16">
                          <c:v>1%</c:v>
                        </c:pt>
                        <c:pt idx="17">
                          <c:v>5%</c:v>
                        </c:pt>
                        <c:pt idx="18">
                          <c:v>20%</c:v>
                        </c:pt>
                        <c:pt idx="19">
                          <c:v>5%</c:v>
                        </c:pt>
                        <c:pt idx="20">
                          <c:v>3%</c:v>
                        </c:pt>
                        <c:pt idx="21">
                          <c:v>1%</c:v>
                        </c:pt>
                      </c15:dlblRangeCache>
                    </c15:datalabelsRange>
                  </c:ext>
                  <c:ext xmlns:c16="http://schemas.microsoft.com/office/drawing/2014/chart" uri="{C3380CC4-5D6E-409C-BE32-E72D297353CC}">
                    <c16:uniqueId val="{00000046-EB08-444F-9710-58559FC26263}"/>
                  </c:ext>
                </c:extLst>
              </c15:ser>
            </c15:filteredBarSeries>
          </c:ext>
        </c:extLst>
      </c:barChart>
      <c:catAx>
        <c:axId val="6741991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070671"/>
        <c:crosses val="autoZero"/>
        <c:auto val="1"/>
        <c:lblAlgn val="ctr"/>
        <c:lblOffset val="100"/>
        <c:noMultiLvlLbl val="0"/>
      </c:catAx>
      <c:valAx>
        <c:axId val="488070671"/>
        <c:scaling>
          <c:orientation val="minMax"/>
          <c:max val="1.100000000000000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1991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Symptoms reported in Brain and Nervous</a:t>
            </a:r>
            <a:r>
              <a:rPr lang="en-US" sz="2400" baseline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System Domain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'Brain and Nervous System'!$C$1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4DBAC2B-F618-4CB4-87B2-0E818ADD717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E270DFA-07ED-4E3A-86B6-A934BBFDBDF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D05-5341-AA9B-214CABE09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DFB87BC-4825-432C-A512-936561D7D55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EA48CCE-E70C-4F3B-B44B-0DE4538C23F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D05-5341-AA9B-214CABE09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0275A91-5B93-401A-9484-6833F4FD0C1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B3D0303-D178-455C-B92F-A0AF233AE7D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D05-5341-AA9B-214CABE09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FADDCD9-0ADB-467C-827E-7BBF364578E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DD07F31-096F-4534-8EF4-D928FF93FB3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D05-5341-AA9B-214CABE09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336FE67-49BE-4DCE-8990-E387054CE17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DF4D3E1-FAFB-42FB-8DC5-899930B8E47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D05-5341-AA9B-214CABE09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4CF3581-3E41-4F3F-BCB9-61CA78FE81B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B20ACC5-2B90-405A-B50B-6CD7AA025E9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D05-5341-AA9B-214CABE09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DC63C1B-8C96-4C5B-A572-E13BCE0D1C3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3A2C56F-A2E8-4DC4-B06C-63C16A7BF74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D05-5341-AA9B-214CABE09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F3DAC25-9F7C-45DA-B94B-AF1683DA521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E6B19B2-FA9A-4DA0-83E9-373ED0E1F95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D05-5341-AA9B-214CABE096E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539D89A-C219-47E2-BDC8-D89F40E2AD9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EC98BBE-6F4B-4CD9-849C-B24B64336C5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D05-5341-AA9B-214CABE096E4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05-5341-AA9B-214CABE096E4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05-5341-AA9B-214CABE09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'Brain and Nervous System'!$A$2:$A$12</c:f>
              <c:strCache>
                <c:ptCount val="11"/>
                <c:pt idx="0">
                  <c:v>Cognitive Impairment</c:v>
                </c:pt>
                <c:pt idx="1">
                  <c:v>Hypotonia</c:v>
                </c:pt>
                <c:pt idx="2">
                  <c:v>Coordination Issues</c:v>
                </c:pt>
                <c:pt idx="3">
                  <c:v>Memory Impairment</c:v>
                </c:pt>
                <c:pt idx="4">
                  <c:v>Headaches Migraines</c:v>
                </c:pt>
                <c:pt idx="5">
                  <c:v>Abnormal EEG</c:v>
                </c:pt>
                <c:pt idx="6">
                  <c:v>Hypertonia</c:v>
                </c:pt>
                <c:pt idx="7">
                  <c:v>Seizures</c:v>
                </c:pt>
                <c:pt idx="8">
                  <c:v>Unusual Movements</c:v>
                </c:pt>
                <c:pt idx="9">
                  <c:v>Cerebral Palsy</c:v>
                </c:pt>
                <c:pt idx="10">
                  <c:v>Parkinsonism</c:v>
                </c:pt>
              </c:strCache>
            </c:strRef>
          </c:cat>
          <c:val>
            <c:numRef>
              <c:f>'Brain and Nervous System'!$C$2:$C$12</c:f>
              <c:numCache>
                <c:formatCode>General</c:formatCode>
                <c:ptCount val="11"/>
                <c:pt idx="0">
                  <c:v>70</c:v>
                </c:pt>
                <c:pt idx="1">
                  <c:v>66</c:v>
                </c:pt>
                <c:pt idx="2">
                  <c:v>48</c:v>
                </c:pt>
                <c:pt idx="3">
                  <c:v>25</c:v>
                </c:pt>
                <c:pt idx="4">
                  <c:v>16</c:v>
                </c:pt>
                <c:pt idx="5">
                  <c:v>11</c:v>
                </c:pt>
                <c:pt idx="6">
                  <c:v>10</c:v>
                </c:pt>
                <c:pt idx="7">
                  <c:v>9</c:v>
                </c:pt>
                <c:pt idx="8">
                  <c:v>9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'Brain and Nervous System'!$B$2:$B$12</c15:f>
                <c15:dlblRangeCache>
                  <c:ptCount val="11"/>
                  <c:pt idx="0">
                    <c:v>76.9%</c:v>
                  </c:pt>
                  <c:pt idx="1">
                    <c:v>72.5%</c:v>
                  </c:pt>
                  <c:pt idx="2">
                    <c:v>52.7%</c:v>
                  </c:pt>
                  <c:pt idx="3">
                    <c:v>27.5%</c:v>
                  </c:pt>
                  <c:pt idx="4">
                    <c:v>17.6%</c:v>
                  </c:pt>
                  <c:pt idx="5">
                    <c:v>12.1%</c:v>
                  </c:pt>
                  <c:pt idx="6">
                    <c:v>11.0%</c:v>
                  </c:pt>
                  <c:pt idx="7">
                    <c:v>9.9%</c:v>
                  </c:pt>
                  <c:pt idx="8">
                    <c:v>9.9%</c:v>
                  </c:pt>
                  <c:pt idx="9">
                    <c:v>1.1%</c:v>
                  </c:pt>
                  <c:pt idx="10">
                    <c:v>1.1%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5D05-5341-AA9B-214CABE096E4}"/>
            </c:ext>
          </c:extLst>
        </c:ser>
        <c:ser>
          <c:idx val="2"/>
          <c:order val="2"/>
          <c:tx>
            <c:strRef>
              <c:f>'Brain and Nervous System'!$D$1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94E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05-5341-AA9B-214CABE09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540BAC9-9AB4-48BF-9B84-B231D73CA9C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C7D895D-7B48-4E8F-AC85-A98F1B17596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D05-5341-AA9B-214CABE09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E8192A3-9B6B-4865-88A6-B90F3EC1774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E8916C1-8451-42AB-8F81-DA2DB64FA82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D05-5341-AA9B-214CABE09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E56D17B-4A6A-466A-B74B-37F3CF02CC6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8E12D65-FDD7-4328-8239-A9AB8247277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D05-5341-AA9B-214CABE09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A27C74F-BB4A-49FA-99F9-43677AF14B5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99EE43B-852F-4B18-A9A6-1E62590DDAF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D05-5341-AA9B-214CABE09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D699898-5527-447F-AA35-D0EA3826296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9FE1B98-D2D9-4C58-9760-5B92E273F32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D05-5341-AA9B-214CABE096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D05-5341-AA9B-214CABE09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36DBC0D-81D5-4D85-82B5-159D4AAE1F7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891474A-B89F-4E21-8DAF-CFECEBA6ECE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D05-5341-AA9B-214CABE096E4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D05-5341-AA9B-214CABE096E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D05-5341-AA9B-214CABE096E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3009EA5-6380-4DA4-ACFA-783B2BA66C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5D05-5341-AA9B-214CABE09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'Brain and Nervous System'!$A$2:$A$12</c:f>
              <c:strCache>
                <c:ptCount val="11"/>
                <c:pt idx="0">
                  <c:v>Cognitive Impairment</c:v>
                </c:pt>
                <c:pt idx="1">
                  <c:v>Hypotonia</c:v>
                </c:pt>
                <c:pt idx="2">
                  <c:v>Coordination Issues</c:v>
                </c:pt>
                <c:pt idx="3">
                  <c:v>Memory Impairment</c:v>
                </c:pt>
                <c:pt idx="4">
                  <c:v>Headaches Migraines</c:v>
                </c:pt>
                <c:pt idx="5">
                  <c:v>Abnormal EEG</c:v>
                </c:pt>
                <c:pt idx="6">
                  <c:v>Hypertonia</c:v>
                </c:pt>
                <c:pt idx="7">
                  <c:v>Seizures</c:v>
                </c:pt>
                <c:pt idx="8">
                  <c:v>Unusual Movements</c:v>
                </c:pt>
                <c:pt idx="9">
                  <c:v>Cerebral Palsy</c:v>
                </c:pt>
                <c:pt idx="10">
                  <c:v>Parkinsonism</c:v>
                </c:pt>
              </c:strCache>
            </c:strRef>
          </c:cat>
          <c:val>
            <c:numRef>
              <c:f>'Brain and Nervous System'!$D$2:$D$12</c:f>
              <c:numCache>
                <c:formatCode>General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  <c:pt idx="5">
                  <c:v>4</c:v>
                </c:pt>
                <c:pt idx="6">
                  <c:v>0</c:v>
                </c:pt>
                <c:pt idx="7">
                  <c:v>7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'Brain and Nervous System'!$G$2:$G$12</c15:f>
                <c15:dlblRangeCache>
                  <c:ptCount val="11"/>
                  <c:pt idx="0">
                    <c:v>1%</c:v>
                  </c:pt>
                  <c:pt idx="1">
                    <c:v>4%</c:v>
                  </c:pt>
                  <c:pt idx="2">
                    <c:v>4%</c:v>
                  </c:pt>
                  <c:pt idx="3">
                    <c:v>6%</c:v>
                  </c:pt>
                  <c:pt idx="4">
                    <c:v>7%</c:v>
                  </c:pt>
                  <c:pt idx="5">
                    <c:v>4%</c:v>
                  </c:pt>
                  <c:pt idx="6">
                    <c:v>0%</c:v>
                  </c:pt>
                  <c:pt idx="7">
                    <c:v>7%</c:v>
                  </c:pt>
                  <c:pt idx="8">
                    <c:v>1%</c:v>
                  </c:pt>
                  <c:pt idx="9">
                    <c:v>2%</c:v>
                  </c:pt>
                  <c:pt idx="10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5D05-5341-AA9B-214CABE096E4}"/>
            </c:ext>
          </c:extLst>
        </c:ser>
        <c:ser>
          <c:idx val="3"/>
          <c:order val="3"/>
          <c:tx>
            <c:strRef>
              <c:f>'Brain and Nervous System'!$E$1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'Brain and Nervous System'!$A$2:$A$12</c:f>
              <c:strCache>
                <c:ptCount val="11"/>
                <c:pt idx="0">
                  <c:v>Cognitive Impairment</c:v>
                </c:pt>
                <c:pt idx="1">
                  <c:v>Hypotonia</c:v>
                </c:pt>
                <c:pt idx="2">
                  <c:v>Coordination Issues</c:v>
                </c:pt>
                <c:pt idx="3">
                  <c:v>Memory Impairment</c:v>
                </c:pt>
                <c:pt idx="4">
                  <c:v>Headaches Migraines</c:v>
                </c:pt>
                <c:pt idx="5">
                  <c:v>Abnormal EEG</c:v>
                </c:pt>
                <c:pt idx="6">
                  <c:v>Hypertonia</c:v>
                </c:pt>
                <c:pt idx="7">
                  <c:v>Seizures</c:v>
                </c:pt>
                <c:pt idx="8">
                  <c:v>Unusual Movements</c:v>
                </c:pt>
                <c:pt idx="9">
                  <c:v>Cerebral Palsy</c:v>
                </c:pt>
                <c:pt idx="10">
                  <c:v>Parkinsonism</c:v>
                </c:pt>
              </c:strCache>
            </c:strRef>
          </c:cat>
          <c:val>
            <c:numRef>
              <c:f>'Brain and Nervous System'!$E$2:$E$12</c:f>
              <c:numCache>
                <c:formatCode>General</c:formatCode>
                <c:ptCount val="11"/>
                <c:pt idx="0">
                  <c:v>20</c:v>
                </c:pt>
                <c:pt idx="1">
                  <c:v>21</c:v>
                </c:pt>
                <c:pt idx="2">
                  <c:v>39</c:v>
                </c:pt>
                <c:pt idx="3">
                  <c:v>60</c:v>
                </c:pt>
                <c:pt idx="4">
                  <c:v>68</c:v>
                </c:pt>
                <c:pt idx="5">
                  <c:v>76</c:v>
                </c:pt>
                <c:pt idx="6">
                  <c:v>81</c:v>
                </c:pt>
                <c:pt idx="7">
                  <c:v>75</c:v>
                </c:pt>
                <c:pt idx="8">
                  <c:v>81</c:v>
                </c:pt>
                <c:pt idx="9">
                  <c:v>88</c:v>
                </c:pt>
                <c:pt idx="1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D05-5341-AA9B-214CABE096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5977456"/>
        <c:axId val="47007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'Brain and Nervous System'!$B$1</c15:sqref>
                        </c15:formulaRef>
                      </c:ext>
                    </c:extLst>
                    <c:strCache>
                      <c:ptCount val="1"/>
                      <c:pt idx="0">
                        <c:v>Percentage Reporting Yes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'Brain and Nervous System'!$A$2:$A$12</c15:sqref>
                        </c15:formulaRef>
                      </c:ext>
                    </c:extLst>
                    <c:strCache>
                      <c:ptCount val="11"/>
                      <c:pt idx="0">
                        <c:v>Cognitive Impairment</c:v>
                      </c:pt>
                      <c:pt idx="1">
                        <c:v>Hypotonia</c:v>
                      </c:pt>
                      <c:pt idx="2">
                        <c:v>Coordination Issues</c:v>
                      </c:pt>
                      <c:pt idx="3">
                        <c:v>Memory Impairment</c:v>
                      </c:pt>
                      <c:pt idx="4">
                        <c:v>Headaches Migraines</c:v>
                      </c:pt>
                      <c:pt idx="5">
                        <c:v>Abnormal EEG</c:v>
                      </c:pt>
                      <c:pt idx="6">
                        <c:v>Hypertonia</c:v>
                      </c:pt>
                      <c:pt idx="7">
                        <c:v>Seizures</c:v>
                      </c:pt>
                      <c:pt idx="8">
                        <c:v>Unusual Movements</c:v>
                      </c:pt>
                      <c:pt idx="9">
                        <c:v>Cerebral Palsy</c:v>
                      </c:pt>
                      <c:pt idx="10">
                        <c:v>Parkinsonism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'Brain and Nervous System'!$B$2:$B$12</c15:sqref>
                        </c15:formulaRef>
                      </c:ext>
                    </c:extLst>
                    <c:numCache>
                      <c:formatCode>0.0%</c:formatCode>
                      <c:ptCount val="11"/>
                      <c:pt idx="0">
                        <c:v>0.76900000000000002</c:v>
                      </c:pt>
                      <c:pt idx="1">
                        <c:v>0.72499999999999998</c:v>
                      </c:pt>
                      <c:pt idx="2">
                        <c:v>0.52700000000000002</c:v>
                      </c:pt>
                      <c:pt idx="3">
                        <c:v>0.27500000000000002</c:v>
                      </c:pt>
                      <c:pt idx="4">
                        <c:v>0.17599999999999999</c:v>
                      </c:pt>
                      <c:pt idx="5">
                        <c:v>0.121</c:v>
                      </c:pt>
                      <c:pt idx="6">
                        <c:v>0.11</c:v>
                      </c:pt>
                      <c:pt idx="7">
                        <c:v>9.9000000000000005E-2</c:v>
                      </c:pt>
                      <c:pt idx="8">
                        <c:v>9.9000000000000005E-2</c:v>
                      </c:pt>
                      <c:pt idx="9">
                        <c:v>1.0999999999999999E-2</c:v>
                      </c:pt>
                      <c:pt idx="10">
                        <c:v>1.0999999999999999E-2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5D05-5341-AA9B-214CABE096E4}"/>
                  </c:ext>
                </c:extLst>
              </c15:ser>
            </c15:filteredBarSeries>
          </c:ext>
        </c:extLst>
      </c:barChart>
      <c:catAx>
        <c:axId val="57597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1168"/>
        <c:crosses val="autoZero"/>
        <c:auto val="1"/>
        <c:lblAlgn val="ctr"/>
        <c:lblOffset val="100"/>
        <c:noMultiLvlLbl val="0"/>
      </c:catAx>
      <c:valAx>
        <c:axId val="470071168"/>
        <c:scaling>
          <c:orientation val="minMax"/>
          <c:max val="9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accent4"/>
                </a:solidFill>
              </a:rPr>
              <a:t>Symptoms reported in Behavior </a:t>
            </a:r>
            <a:r>
              <a:rPr lang="en-US" sz="2400" baseline="0" dirty="0">
                <a:solidFill>
                  <a:schemeClr val="accent4"/>
                </a:solidFill>
              </a:rPr>
              <a:t>Domain</a:t>
            </a:r>
            <a:endParaRPr lang="en-US" sz="2400" dirty="0">
              <a:solidFill>
                <a:schemeClr val="accent4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Behavior!$C$1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C20689-1302-42A3-806D-D96FFAE8BFF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E2B189D-FD11-4E3E-B2D5-121E154DA8A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26F-7F49-9EBF-E7DC7C263A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A7F5062-50CD-4857-B966-BDB02A72B8C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D8A74B4-6122-44C0-9689-9B26C18D3B1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26F-7F49-9EBF-E7DC7C263A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AA0EDC-75E3-4EBB-B01A-49B8F02CEB8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43A2239-9814-4AD6-AC7F-6CEA79B9395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26F-7F49-9EBF-E7DC7C263A5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9D533C4-E98A-49BC-A89C-20941F29B0C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A367B32-CCCC-4A54-B170-872EF1FD249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26F-7F49-9EBF-E7DC7C263A5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1545AAB-1835-485B-8BB4-E27805A1235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919E6C7-67E4-42E5-8A3E-F6FB47764BF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26F-7F49-9EBF-E7DC7C263A5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20E2F7D-D4FA-46CF-A2B9-0A9EE818C9B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0EA554E-617D-478F-943B-BC340630A0E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26F-7F49-9EBF-E7DC7C263A5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824BACC-3867-4739-8496-2E1817D19AD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C6A076A-140F-491D-9AB1-475FBF4A8E7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26F-7F49-9EBF-E7DC7C263A5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F9F5BD4-129D-4B6C-8D47-2AEF4DED240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EE0A11A-6849-44DB-B205-FB6E5F9FF23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26F-7F49-9EBF-E7DC7C263A5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F2DB777-3F96-4695-95EE-1B0361701AD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FD6D050-8C7E-4F67-85E5-32861B8994E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26F-7F49-9EBF-E7DC7C263A5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D47E303-25C5-4016-97B8-C2CF51AD16A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401B1BF-ED53-490D-A77F-68B9D924675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26F-7F49-9EBF-E7DC7C263A5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E457D2C-7DF8-402E-B3D6-D439F7CD605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30FF874-5D76-4247-8413-36D184C4F75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326F-7F49-9EBF-E7DC7C263A5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048F278-9B60-4018-A2C3-4A7E62131A4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459E90D-C5F5-454D-A169-DA3B800A8CB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326F-7F49-9EBF-E7DC7C263A5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9E2CA7F-5F6C-45C8-8DB5-E03CC1BDF3C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D271CF5-3EAA-48AF-BB89-806371AE236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26F-7F49-9EBF-E7DC7C263A5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C29183E-AE84-4E4B-ACEA-84F4E9ED281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6A57CA2-6F86-4464-B50A-4B120F581C8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26F-7F49-9EBF-E7DC7C263A5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48E31733-1238-4358-8953-0A2AB656DF7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26F-7F49-9EBF-E7DC7C263A5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5A39216-677B-4BB6-946A-D193794CE28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26F-7F49-9EBF-E7DC7C263A5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8E803BA8-B90E-414F-92B0-8B23D99AFC1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326F-7F49-9EBF-E7DC7C263A5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15DD5E13-C75C-45CC-973D-1D77DA7606E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326F-7F49-9EBF-E7DC7C263A57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C44F30C3-06F3-4698-8DED-68D4CF0F9FF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26F-7F49-9EBF-E7DC7C263A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Behavior!$A$2:$A$20</c:f>
              <c:strCache>
                <c:ptCount val="19"/>
                <c:pt idx="0">
                  <c:v>Temper Tantrums</c:v>
                </c:pt>
                <c:pt idx="1">
                  <c:v>Aggressive Violent Behavior</c:v>
                </c:pt>
                <c:pt idx="2">
                  <c:v>Short Attention Span</c:v>
                </c:pt>
                <c:pt idx="3">
                  <c:v>ASD</c:v>
                </c:pt>
                <c:pt idx="4">
                  <c:v>Impulsivity</c:v>
                </c:pt>
                <c:pt idx="5">
                  <c:v>Anxiety</c:v>
                </c:pt>
                <c:pt idx="6">
                  <c:v>Repetitive Stereotypic Behavior</c:v>
                </c:pt>
                <c:pt idx="7">
                  <c:v>Mood Problems</c:v>
                </c:pt>
                <c:pt idx="8">
                  <c:v>Hyperactivity</c:v>
                </c:pt>
                <c:pt idx="9">
                  <c:v>Self Injurious Behavior</c:v>
                </c:pt>
                <c:pt idx="10">
                  <c:v>Difficulty Making Friends</c:v>
                </c:pt>
                <c:pt idx="11">
                  <c:v>Difficulty Nonverbal Behaviors</c:v>
                </c:pt>
                <c:pt idx="12">
                  <c:v>Unusual Eye Gaze</c:v>
                </c:pt>
                <c:pt idx="13">
                  <c:v>OCD</c:v>
                </c:pt>
                <c:pt idx="14">
                  <c:v>Depression</c:v>
                </c:pt>
                <c:pt idx="15">
                  <c:v>Delusions</c:v>
                </c:pt>
                <c:pt idx="16">
                  <c:v>Bipolar Disorder</c:v>
                </c:pt>
                <c:pt idx="17">
                  <c:v>Hallucinations</c:v>
                </c:pt>
                <c:pt idx="18">
                  <c:v>Psychosis</c:v>
                </c:pt>
              </c:strCache>
            </c:strRef>
          </c:cat>
          <c:val>
            <c:numRef>
              <c:f>Behavior!$C$2:$C$20</c:f>
              <c:numCache>
                <c:formatCode>General</c:formatCode>
                <c:ptCount val="19"/>
                <c:pt idx="0">
                  <c:v>66</c:v>
                </c:pt>
                <c:pt idx="1">
                  <c:v>64</c:v>
                </c:pt>
                <c:pt idx="2">
                  <c:v>64</c:v>
                </c:pt>
                <c:pt idx="3">
                  <c:v>63</c:v>
                </c:pt>
                <c:pt idx="4">
                  <c:v>63</c:v>
                </c:pt>
                <c:pt idx="5">
                  <c:v>59</c:v>
                </c:pt>
                <c:pt idx="6">
                  <c:v>55</c:v>
                </c:pt>
                <c:pt idx="7">
                  <c:v>47</c:v>
                </c:pt>
                <c:pt idx="8">
                  <c:v>44</c:v>
                </c:pt>
                <c:pt idx="9">
                  <c:v>42</c:v>
                </c:pt>
                <c:pt idx="10">
                  <c:v>39</c:v>
                </c:pt>
                <c:pt idx="11">
                  <c:v>38</c:v>
                </c:pt>
                <c:pt idx="12">
                  <c:v>38</c:v>
                </c:pt>
                <c:pt idx="13">
                  <c:v>25</c:v>
                </c:pt>
                <c:pt idx="14">
                  <c:v>8</c:v>
                </c:pt>
                <c:pt idx="15">
                  <c:v>7</c:v>
                </c:pt>
                <c:pt idx="16">
                  <c:v>5</c:v>
                </c:pt>
                <c:pt idx="17">
                  <c:v>3</c:v>
                </c:pt>
                <c:pt idx="18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Behavior!$B$2:$B$15</c15:f>
                <c15:dlblRangeCache>
                  <c:ptCount val="14"/>
                  <c:pt idx="0">
                    <c:v>64.7%</c:v>
                  </c:pt>
                  <c:pt idx="1">
                    <c:v>62.7%</c:v>
                  </c:pt>
                  <c:pt idx="2">
                    <c:v>62.7%</c:v>
                  </c:pt>
                  <c:pt idx="3">
                    <c:v>61.8%</c:v>
                  </c:pt>
                  <c:pt idx="4">
                    <c:v>61.8%</c:v>
                  </c:pt>
                  <c:pt idx="5">
                    <c:v>57.8%</c:v>
                  </c:pt>
                  <c:pt idx="6">
                    <c:v>53.9%</c:v>
                  </c:pt>
                  <c:pt idx="7">
                    <c:v>46.1%</c:v>
                  </c:pt>
                  <c:pt idx="8">
                    <c:v>43.1%</c:v>
                  </c:pt>
                  <c:pt idx="9">
                    <c:v>41.2%</c:v>
                  </c:pt>
                  <c:pt idx="10">
                    <c:v>38.2%</c:v>
                  </c:pt>
                  <c:pt idx="11">
                    <c:v>37.3%</c:v>
                  </c:pt>
                  <c:pt idx="12">
                    <c:v>37.3%</c:v>
                  </c:pt>
                  <c:pt idx="13">
                    <c:v>24.5%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326F-7F49-9EBF-E7DC7C263A57}"/>
            </c:ext>
          </c:extLst>
        </c:ser>
        <c:ser>
          <c:idx val="2"/>
          <c:order val="2"/>
          <c:tx>
            <c:strRef>
              <c:f>Behavior!$D$1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94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35EE26A-907C-4385-9E7F-0D9684F6413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6D2A9E5-7E19-4BFD-A65E-87C9F519F42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26F-7F49-9EBF-E7DC7C263A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4FCF5AA-6C0C-4961-A79E-26B4E2DDE51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FAE81F8-E8AF-4661-8322-BE055AFAC8F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26F-7F49-9EBF-E7DC7C263A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4E06902-F6B8-41F7-A6D0-DB447CCD224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9748333-4DC3-4B4B-A270-FBC6DE7892D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326F-7F49-9EBF-E7DC7C263A5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642B2A5-A9A6-4393-8A89-A3863F7290A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C3E3966-0796-4DCA-AF35-0A29215D894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26F-7F49-9EBF-E7DC7C263A5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72F18AE-26B4-4C33-A238-E0BB9F17286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E5FD259-10D9-46C2-A285-C4C81F9175A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26F-7F49-9EBF-E7DC7C263A5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D23FF31-DFE7-43F2-AEF6-70C344405CC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BAEA4DB-9BBC-497A-A054-73C55C56AC8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26F-7F49-9EBF-E7DC7C263A5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3EC8E25-2DFA-4B54-8DC8-6280AB2AB7F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6898824-6E0D-470F-B56A-427B52C6415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326F-7F49-9EBF-E7DC7C263A5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B06C590-920A-4F4D-BB25-3D2F22E8BDB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22DF4EA-2F5B-4F58-885E-1A06BDB09D7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26F-7F49-9EBF-E7DC7C263A5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529323C-A7F3-4192-BA02-4DA2BCED2A2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40CD2D3-92CF-4A4D-A75E-B62EF6B5891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326F-7F49-9EBF-E7DC7C263A5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C115445-074C-4225-B6DA-EE8EC9FC52F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81B0F57-E32E-43EF-82B3-C1EF7CB1BBB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326F-7F49-9EBF-E7DC7C263A5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8841A3F-8325-47C7-9DDD-65CA380602E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08F6F7E-82D6-49BD-BD68-B18B441B0F0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326F-7F49-9EBF-E7DC7C263A5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8F1760D-1F37-43D2-88AC-D897ADA0799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1787C43-0563-4EA9-889E-076D41BF5AF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26F-7F49-9EBF-E7DC7C263A5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F97EBEA4-BF47-4610-87E7-6FF396B829C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D701E69-DB65-4856-8B7A-FA79D4E9389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326F-7F49-9EBF-E7DC7C263A5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5797635D-8916-4FB2-871F-CDDEE2245F8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A9460A0-6C3E-4A15-A8C2-19491312A3D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326F-7F49-9EBF-E7DC7C263A5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F223EB42-A71C-438F-A48C-ABDA210CF6E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92A4425-A800-4EAD-988C-52179015291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326F-7F49-9EBF-E7DC7C263A5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36A22B6-C78C-4443-B9CF-79CDF2D4CA9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2326CE6-0ECA-4EF0-AF64-89F222CF896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326F-7F49-9EBF-E7DC7C263A5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F1483DA3-0A9E-4AF9-B675-B0E016A5732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66AC2B1-9F7C-4B54-9092-C60A596BE46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326F-7F49-9EBF-E7DC7C263A5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B8AF66BB-AF4B-4042-AFAB-9B871714570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6D5B72B-800D-41A5-84EE-B7325D348B4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326F-7F49-9EBF-E7DC7C263A57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23BCA0A9-1B8B-4F91-AC59-39370F8BDA7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4DBCD04-088F-4AFA-BDAA-777634B4D8B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326F-7F49-9EBF-E7DC7C263A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Behavior!$A$2:$A$20</c:f>
              <c:strCache>
                <c:ptCount val="19"/>
                <c:pt idx="0">
                  <c:v>Temper Tantrums</c:v>
                </c:pt>
                <c:pt idx="1">
                  <c:v>Aggressive Violent Behavior</c:v>
                </c:pt>
                <c:pt idx="2">
                  <c:v>Short Attention Span</c:v>
                </c:pt>
                <c:pt idx="3">
                  <c:v>ASD</c:v>
                </c:pt>
                <c:pt idx="4">
                  <c:v>Impulsivity</c:v>
                </c:pt>
                <c:pt idx="5">
                  <c:v>Anxiety</c:v>
                </c:pt>
                <c:pt idx="6">
                  <c:v>Repetitive Stereotypic Behavior</c:v>
                </c:pt>
                <c:pt idx="7">
                  <c:v>Mood Problems</c:v>
                </c:pt>
                <c:pt idx="8">
                  <c:v>Hyperactivity</c:v>
                </c:pt>
                <c:pt idx="9">
                  <c:v>Self Injurious Behavior</c:v>
                </c:pt>
                <c:pt idx="10">
                  <c:v>Difficulty Making Friends</c:v>
                </c:pt>
                <c:pt idx="11">
                  <c:v>Difficulty Nonverbal Behaviors</c:v>
                </c:pt>
                <c:pt idx="12">
                  <c:v>Unusual Eye Gaze</c:v>
                </c:pt>
                <c:pt idx="13">
                  <c:v>OCD</c:v>
                </c:pt>
                <c:pt idx="14">
                  <c:v>Depression</c:v>
                </c:pt>
                <c:pt idx="15">
                  <c:v>Delusions</c:v>
                </c:pt>
                <c:pt idx="16">
                  <c:v>Bipolar Disorder</c:v>
                </c:pt>
                <c:pt idx="17">
                  <c:v>Hallucinations</c:v>
                </c:pt>
                <c:pt idx="18">
                  <c:v>Psychosis</c:v>
                </c:pt>
              </c:strCache>
            </c:strRef>
          </c:cat>
          <c:val>
            <c:numRef>
              <c:f>Behavior!$D$2:$D$20</c:f>
              <c:numCache>
                <c:formatCode>General</c:formatCode>
                <c:ptCount val="19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9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6</c:v>
                </c:pt>
                <c:pt idx="9">
                  <c:v>1</c:v>
                </c:pt>
                <c:pt idx="10">
                  <c:v>6</c:v>
                </c:pt>
                <c:pt idx="11">
                  <c:v>2</c:v>
                </c:pt>
                <c:pt idx="12">
                  <c:v>2</c:v>
                </c:pt>
                <c:pt idx="13">
                  <c:v>5</c:v>
                </c:pt>
                <c:pt idx="14">
                  <c:v>7</c:v>
                </c:pt>
                <c:pt idx="15">
                  <c:v>3</c:v>
                </c:pt>
                <c:pt idx="16">
                  <c:v>6</c:v>
                </c:pt>
                <c:pt idx="17">
                  <c:v>2</c:v>
                </c:pt>
                <c:pt idx="18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Behavior!$G$2:$G$21</c15:f>
                <c15:dlblRangeCache>
                  <c:ptCount val="20"/>
                  <c:pt idx="0">
                    <c:v>3%</c:v>
                  </c:pt>
                  <c:pt idx="1">
                    <c:v>1%</c:v>
                  </c:pt>
                  <c:pt idx="2">
                    <c:v>6%</c:v>
                  </c:pt>
                  <c:pt idx="3">
                    <c:v>9%</c:v>
                  </c:pt>
                  <c:pt idx="4">
                    <c:v>4%</c:v>
                  </c:pt>
                  <c:pt idx="5">
                    <c:v>3%</c:v>
                  </c:pt>
                  <c:pt idx="6">
                    <c:v>3%</c:v>
                  </c:pt>
                  <c:pt idx="7">
                    <c:v>4%</c:v>
                  </c:pt>
                  <c:pt idx="8">
                    <c:v>6%</c:v>
                  </c:pt>
                  <c:pt idx="9">
                    <c:v>1%</c:v>
                  </c:pt>
                  <c:pt idx="10">
                    <c:v>6%</c:v>
                  </c:pt>
                  <c:pt idx="11">
                    <c:v>2%</c:v>
                  </c:pt>
                  <c:pt idx="12">
                    <c:v>2%</c:v>
                  </c:pt>
                  <c:pt idx="13">
                    <c:v>5%</c:v>
                  </c:pt>
                  <c:pt idx="14">
                    <c:v>7%</c:v>
                  </c:pt>
                  <c:pt idx="15">
                    <c:v>3%</c:v>
                  </c:pt>
                  <c:pt idx="16">
                    <c:v>6%</c:v>
                  </c:pt>
                  <c:pt idx="17">
                    <c:v>2%</c:v>
                  </c:pt>
                  <c:pt idx="18">
                    <c:v>2%</c:v>
                  </c:pt>
                  <c:pt idx="19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7-326F-7F49-9EBF-E7DC7C263A57}"/>
            </c:ext>
          </c:extLst>
        </c:ser>
        <c:ser>
          <c:idx val="3"/>
          <c:order val="3"/>
          <c:tx>
            <c:strRef>
              <c:f>Behavior!$E$1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Behavior!$A$2:$A$20</c:f>
              <c:strCache>
                <c:ptCount val="19"/>
                <c:pt idx="0">
                  <c:v>Temper Tantrums</c:v>
                </c:pt>
                <c:pt idx="1">
                  <c:v>Aggressive Violent Behavior</c:v>
                </c:pt>
                <c:pt idx="2">
                  <c:v>Short Attention Span</c:v>
                </c:pt>
                <c:pt idx="3">
                  <c:v>ASD</c:v>
                </c:pt>
                <c:pt idx="4">
                  <c:v>Impulsivity</c:v>
                </c:pt>
                <c:pt idx="5">
                  <c:v>Anxiety</c:v>
                </c:pt>
                <c:pt idx="6">
                  <c:v>Repetitive Stereotypic Behavior</c:v>
                </c:pt>
                <c:pt idx="7">
                  <c:v>Mood Problems</c:v>
                </c:pt>
                <c:pt idx="8">
                  <c:v>Hyperactivity</c:v>
                </c:pt>
                <c:pt idx="9">
                  <c:v>Self Injurious Behavior</c:v>
                </c:pt>
                <c:pt idx="10">
                  <c:v>Difficulty Making Friends</c:v>
                </c:pt>
                <c:pt idx="11">
                  <c:v>Difficulty Nonverbal Behaviors</c:v>
                </c:pt>
                <c:pt idx="12">
                  <c:v>Unusual Eye Gaze</c:v>
                </c:pt>
                <c:pt idx="13">
                  <c:v>OCD</c:v>
                </c:pt>
                <c:pt idx="14">
                  <c:v>Depression</c:v>
                </c:pt>
                <c:pt idx="15">
                  <c:v>Delusions</c:v>
                </c:pt>
                <c:pt idx="16">
                  <c:v>Bipolar Disorder</c:v>
                </c:pt>
                <c:pt idx="17">
                  <c:v>Hallucinations</c:v>
                </c:pt>
                <c:pt idx="18">
                  <c:v>Psychosis</c:v>
                </c:pt>
              </c:strCache>
            </c:strRef>
          </c:cat>
          <c:val>
            <c:numRef>
              <c:f>Behavior!$E$2:$E$20</c:f>
              <c:numCache>
                <c:formatCode>General</c:formatCode>
                <c:ptCount val="19"/>
                <c:pt idx="0">
                  <c:v>33</c:v>
                </c:pt>
                <c:pt idx="1">
                  <c:v>37</c:v>
                </c:pt>
                <c:pt idx="2">
                  <c:v>32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  <c:pt idx="6">
                  <c:v>44</c:v>
                </c:pt>
                <c:pt idx="7">
                  <c:v>51</c:v>
                </c:pt>
                <c:pt idx="8">
                  <c:v>52</c:v>
                </c:pt>
                <c:pt idx="9">
                  <c:v>59</c:v>
                </c:pt>
                <c:pt idx="10">
                  <c:v>57</c:v>
                </c:pt>
                <c:pt idx="11">
                  <c:v>62</c:v>
                </c:pt>
                <c:pt idx="12">
                  <c:v>62</c:v>
                </c:pt>
                <c:pt idx="13">
                  <c:v>72</c:v>
                </c:pt>
                <c:pt idx="14">
                  <c:v>87</c:v>
                </c:pt>
                <c:pt idx="15">
                  <c:v>92</c:v>
                </c:pt>
                <c:pt idx="16">
                  <c:v>91</c:v>
                </c:pt>
                <c:pt idx="17">
                  <c:v>97</c:v>
                </c:pt>
                <c:pt idx="18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26F-7F49-9EBF-E7DC7C263A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5977456"/>
        <c:axId val="47007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Behavior!$B$1</c15:sqref>
                        </c15:formulaRef>
                      </c:ext>
                    </c:extLst>
                    <c:strCache>
                      <c:ptCount val="1"/>
                      <c:pt idx="0">
                        <c:v>Percentage Reporting Yes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Behavior!$A$2:$A$20</c15:sqref>
                        </c15:formulaRef>
                      </c:ext>
                    </c:extLst>
                    <c:strCache>
                      <c:ptCount val="19"/>
                      <c:pt idx="0">
                        <c:v>Temper Tantrums</c:v>
                      </c:pt>
                      <c:pt idx="1">
                        <c:v>Aggressive Violent Behavior</c:v>
                      </c:pt>
                      <c:pt idx="2">
                        <c:v>Short Attention Span</c:v>
                      </c:pt>
                      <c:pt idx="3">
                        <c:v>ASD</c:v>
                      </c:pt>
                      <c:pt idx="4">
                        <c:v>Impulsivity</c:v>
                      </c:pt>
                      <c:pt idx="5">
                        <c:v>Anxiety</c:v>
                      </c:pt>
                      <c:pt idx="6">
                        <c:v>Repetitive Stereotypic Behavior</c:v>
                      </c:pt>
                      <c:pt idx="7">
                        <c:v>Mood Problems</c:v>
                      </c:pt>
                      <c:pt idx="8">
                        <c:v>Hyperactivity</c:v>
                      </c:pt>
                      <c:pt idx="9">
                        <c:v>Self Injurious Behavior</c:v>
                      </c:pt>
                      <c:pt idx="10">
                        <c:v>Difficulty Making Friends</c:v>
                      </c:pt>
                      <c:pt idx="11">
                        <c:v>Difficulty Nonverbal Behaviors</c:v>
                      </c:pt>
                      <c:pt idx="12">
                        <c:v>Unusual Eye Gaze</c:v>
                      </c:pt>
                      <c:pt idx="13">
                        <c:v>OCD</c:v>
                      </c:pt>
                      <c:pt idx="14">
                        <c:v>Depression</c:v>
                      </c:pt>
                      <c:pt idx="15">
                        <c:v>Delusions</c:v>
                      </c:pt>
                      <c:pt idx="16">
                        <c:v>Bipolar Disorder</c:v>
                      </c:pt>
                      <c:pt idx="17">
                        <c:v>Hallucinations</c:v>
                      </c:pt>
                      <c:pt idx="18">
                        <c:v>Psychosis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Behavior!$B$2:$B$20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0.64700000000000002</c:v>
                      </c:pt>
                      <c:pt idx="1">
                        <c:v>0.627</c:v>
                      </c:pt>
                      <c:pt idx="2">
                        <c:v>0.627</c:v>
                      </c:pt>
                      <c:pt idx="3">
                        <c:v>0.61799999999999999</c:v>
                      </c:pt>
                      <c:pt idx="4">
                        <c:v>0.61799999999999999</c:v>
                      </c:pt>
                      <c:pt idx="5">
                        <c:v>0.57799999999999996</c:v>
                      </c:pt>
                      <c:pt idx="6">
                        <c:v>0.53900000000000003</c:v>
                      </c:pt>
                      <c:pt idx="7">
                        <c:v>0.46100000000000002</c:v>
                      </c:pt>
                      <c:pt idx="8">
                        <c:v>0.43099999999999999</c:v>
                      </c:pt>
                      <c:pt idx="9">
                        <c:v>0.41200000000000003</c:v>
                      </c:pt>
                      <c:pt idx="10">
                        <c:v>0.38200000000000001</c:v>
                      </c:pt>
                      <c:pt idx="11">
                        <c:v>0.373</c:v>
                      </c:pt>
                      <c:pt idx="12">
                        <c:v>0.373</c:v>
                      </c:pt>
                      <c:pt idx="13">
                        <c:v>0.245</c:v>
                      </c:pt>
                      <c:pt idx="14">
                        <c:v>7.8E-2</c:v>
                      </c:pt>
                      <c:pt idx="15">
                        <c:v>6.9000000000000006E-2</c:v>
                      </c:pt>
                      <c:pt idx="16">
                        <c:v>4.9000000000000002E-2</c:v>
                      </c:pt>
                      <c:pt idx="17">
                        <c:v>2.8999999999999998E-2</c:v>
                      </c:pt>
                      <c:pt idx="18" formatCode="0%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9-326F-7F49-9EBF-E7DC7C263A57}"/>
                  </c:ext>
                </c:extLst>
              </c15:ser>
            </c15:filteredBarSeries>
          </c:ext>
        </c:extLst>
      </c:barChart>
      <c:catAx>
        <c:axId val="57597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1168"/>
        <c:crosses val="autoZero"/>
        <c:auto val="1"/>
        <c:lblAlgn val="ctr"/>
        <c:lblOffset val="100"/>
        <c:noMultiLvlLbl val="0"/>
      </c:catAx>
      <c:valAx>
        <c:axId val="470071168"/>
        <c:scaling>
          <c:orientation val="minMax"/>
          <c:max val="102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Symptoms reported in Growth </a:t>
            </a:r>
            <a:r>
              <a:rPr lang="en-US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Domain</a:t>
            </a:r>
            <a:endParaRPr lang="en-US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Growth!$C$1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53BF6E8-DDD1-4E59-B657-6CFD7AC3643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7B8147D-157E-49AB-B58E-ECD62A316F8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A52-E246-A344-51BD5AECF1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C874C7-2F41-4724-A85D-FCB142A766C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37CD24F-C455-4EC4-8E67-69C9AE530C8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A52-E246-A344-51BD5AECF1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D808D03-B16F-4654-A6BA-766099C88ED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1DD7D60-1E88-40D4-9563-0335B4A518D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A52-E246-A344-51BD5AECF14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52-E246-A344-51BD5AECF14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52-E246-A344-51BD5AECF14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52-E246-A344-51BD5AECF1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Growth!$A$2:$A$7</c:f>
              <c:strCache>
                <c:ptCount val="6"/>
                <c:pt idx="0">
                  <c:v>Short Stature</c:v>
                </c:pt>
                <c:pt idx="1">
                  <c:v>Undergrowth</c:v>
                </c:pt>
                <c:pt idx="2">
                  <c:v>Growth Hormone Deficiency</c:v>
                </c:pt>
                <c:pt idx="3">
                  <c:v>Obesity</c:v>
                </c:pt>
                <c:pt idx="4">
                  <c:v>General Overgrowth</c:v>
                </c:pt>
                <c:pt idx="5">
                  <c:v>Uneven Growth</c:v>
                </c:pt>
              </c:strCache>
            </c:strRef>
          </c:cat>
          <c:val>
            <c:numRef>
              <c:f>Growth!$C$2:$C$7</c:f>
              <c:numCache>
                <c:formatCode>General</c:formatCode>
                <c:ptCount val="6"/>
                <c:pt idx="0">
                  <c:v>80</c:v>
                </c:pt>
                <c:pt idx="1">
                  <c:v>64</c:v>
                </c:pt>
                <c:pt idx="2">
                  <c:v>14</c:v>
                </c:pt>
                <c:pt idx="3">
                  <c:v>7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Growth!$B$2:$B$7</c15:f>
                <c15:dlblRangeCache>
                  <c:ptCount val="6"/>
                  <c:pt idx="0">
                    <c:v>76.9%</c:v>
                  </c:pt>
                  <c:pt idx="1">
                    <c:v>61.5%</c:v>
                  </c:pt>
                  <c:pt idx="2">
                    <c:v>13.5%</c:v>
                  </c:pt>
                  <c:pt idx="3">
                    <c:v>6.7%</c:v>
                  </c:pt>
                  <c:pt idx="4">
                    <c:v>3.8%</c:v>
                  </c:pt>
                  <c:pt idx="5">
                    <c:v>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AA52-E246-A344-51BD5AECF149}"/>
            </c:ext>
          </c:extLst>
        </c:ser>
        <c:ser>
          <c:idx val="2"/>
          <c:order val="2"/>
          <c:tx>
            <c:strRef>
              <c:f>Growth!$D$1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94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C55825B-8E4F-4453-8F5F-9EB591C3C8C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BFB40B9-8F5E-4F0C-BD91-3B3957A39D9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A52-E246-A344-51BD5AECF149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52-E246-A344-51BD5AECF1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2CBD480-777D-45CA-9A7F-B6E351265AC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E3A700C-10C4-4F95-85D3-69490A77CD3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A52-E246-A344-51BD5AECF14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52-E246-A344-51BD5AECF149}"/>
                </c:ext>
              </c:extLst>
            </c:dLbl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52-E246-A344-51BD5AECF14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52-E246-A344-51BD5AECF1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Growth!$A$2:$A$7</c:f>
              <c:strCache>
                <c:ptCount val="6"/>
                <c:pt idx="0">
                  <c:v>Short Stature</c:v>
                </c:pt>
                <c:pt idx="1">
                  <c:v>Undergrowth</c:v>
                </c:pt>
                <c:pt idx="2">
                  <c:v>Growth Hormone Deficiency</c:v>
                </c:pt>
                <c:pt idx="3">
                  <c:v>Obesity</c:v>
                </c:pt>
                <c:pt idx="4">
                  <c:v>General Overgrowth</c:v>
                </c:pt>
                <c:pt idx="5">
                  <c:v>Uneven Growth</c:v>
                </c:pt>
              </c:strCache>
            </c:strRef>
          </c:cat>
          <c:val>
            <c:numRef>
              <c:f>Growth!$D$2:$D$7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17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Growth!$G$2:$G$7</c15:f>
                <c15:dlblRangeCache>
                  <c:ptCount val="6"/>
                  <c:pt idx="0">
                    <c:v>3%</c:v>
                  </c:pt>
                  <c:pt idx="1">
                    <c:v>1%</c:v>
                  </c:pt>
                  <c:pt idx="2">
                    <c:v>17%</c:v>
                  </c:pt>
                  <c:pt idx="3">
                    <c:v>0%</c:v>
                  </c:pt>
                  <c:pt idx="4">
                    <c:v>1%</c:v>
                  </c:pt>
                  <c:pt idx="5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AA52-E246-A344-51BD5AECF149}"/>
            </c:ext>
          </c:extLst>
        </c:ser>
        <c:ser>
          <c:idx val="3"/>
          <c:order val="3"/>
          <c:tx>
            <c:strRef>
              <c:f>Growth!$E$1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Growth!$A$2:$A$7</c:f>
              <c:strCache>
                <c:ptCount val="6"/>
                <c:pt idx="0">
                  <c:v>Short Stature</c:v>
                </c:pt>
                <c:pt idx="1">
                  <c:v>Undergrowth</c:v>
                </c:pt>
                <c:pt idx="2">
                  <c:v>Growth Hormone Deficiency</c:v>
                </c:pt>
                <c:pt idx="3">
                  <c:v>Obesity</c:v>
                </c:pt>
                <c:pt idx="4">
                  <c:v>General Overgrowth</c:v>
                </c:pt>
                <c:pt idx="5">
                  <c:v>Uneven Growth</c:v>
                </c:pt>
              </c:strCache>
            </c:strRef>
          </c:cat>
          <c:val>
            <c:numRef>
              <c:f>Growth!$E$2:$E$7</c:f>
              <c:numCache>
                <c:formatCode>General</c:formatCode>
                <c:ptCount val="6"/>
                <c:pt idx="0">
                  <c:v>21</c:v>
                </c:pt>
                <c:pt idx="1">
                  <c:v>39</c:v>
                </c:pt>
                <c:pt idx="2">
                  <c:v>73</c:v>
                </c:pt>
                <c:pt idx="3">
                  <c:v>97</c:v>
                </c:pt>
                <c:pt idx="4">
                  <c:v>99</c:v>
                </c:pt>
                <c:pt idx="5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A52-E246-A344-51BD5AECF1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5977456"/>
        <c:axId val="47007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Growth!$B$1</c15:sqref>
                        </c15:formulaRef>
                      </c:ext>
                    </c:extLst>
                    <c:strCache>
                      <c:ptCount val="1"/>
                      <c:pt idx="0">
                        <c:v>Percentage Reporting Yes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Growth!$A$2:$A$7</c15:sqref>
                        </c15:formulaRef>
                      </c:ext>
                    </c:extLst>
                    <c:strCache>
                      <c:ptCount val="6"/>
                      <c:pt idx="0">
                        <c:v>Short Stature</c:v>
                      </c:pt>
                      <c:pt idx="1">
                        <c:v>Undergrowth</c:v>
                      </c:pt>
                      <c:pt idx="2">
                        <c:v>Growth Hormone Deficiency</c:v>
                      </c:pt>
                      <c:pt idx="3">
                        <c:v>Obesity</c:v>
                      </c:pt>
                      <c:pt idx="4">
                        <c:v>General Overgrowth</c:v>
                      </c:pt>
                      <c:pt idx="5">
                        <c:v>Uneven Growth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Growth!$B$2:$B$7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0.76900000000000002</c:v>
                      </c:pt>
                      <c:pt idx="1">
                        <c:v>0.61499999999999999</c:v>
                      </c:pt>
                      <c:pt idx="2">
                        <c:v>0.13500000000000001</c:v>
                      </c:pt>
                      <c:pt idx="3">
                        <c:v>6.7000000000000004E-2</c:v>
                      </c:pt>
                      <c:pt idx="4">
                        <c:v>3.7999999999999999E-2</c:v>
                      </c:pt>
                      <c:pt idx="5" formatCode="0%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AA52-E246-A344-51BD5AECF149}"/>
                  </c:ext>
                </c:extLst>
              </c15:ser>
            </c15:filteredBarSeries>
          </c:ext>
        </c:extLst>
      </c:barChart>
      <c:catAx>
        <c:axId val="57597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1168"/>
        <c:crosses val="autoZero"/>
        <c:auto val="1"/>
        <c:lblAlgn val="ctr"/>
        <c:lblOffset val="100"/>
        <c:noMultiLvlLbl val="0"/>
      </c:catAx>
      <c:valAx>
        <c:axId val="470071168"/>
        <c:scaling>
          <c:orientation val="minMax"/>
          <c:max val="104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Symptoms reported in Digestive System </a:t>
            </a:r>
            <a:r>
              <a:rPr lang="en-US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Domain</a:t>
            </a:r>
            <a:endParaRPr lang="en-US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Digestive!$C$1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B2336C-BF42-4FB2-8CA9-BFFC1D774ED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728FF68-DFA3-42F4-B667-E1B5316FEF5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AB2-D145-B3AF-F782ACAD59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1D31EE1-8C67-4A15-A3E2-C369AA6C010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020A390-041F-4DE8-A3A7-3A0592208C6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AB2-D145-B3AF-F782ACAD590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D6CC88F-140E-4EB0-9CE6-2D90DCF2B8A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11A7D8A-DA94-4D58-A175-7EB256F4A8B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AB2-D145-B3AF-F782ACAD59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A64207F-3B93-4909-B4B2-040C1544729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C7194BF-AFE2-4D46-B18B-055D7B6BD25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AB2-D145-B3AF-F782ACAD59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9761BB5-3448-44A7-B6D6-F3F939F5F11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FE9A251-B413-4703-9EC0-5E5BF87B31A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AB2-D145-B3AF-F782ACAD59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ABB7D41-B109-4DBF-851C-8D03A50E907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CC00B90-DF58-4DF0-96BA-AEFC5F918B9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AB2-D145-B3AF-F782ACAD59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DE7C80A-25D4-4E0F-839F-856586712A89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59982F5-9B42-436F-8481-05130B677CD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2AB2-D145-B3AF-F782ACAD5908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B2-D145-B3AF-F782ACAD5908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B2-D145-B3AF-F782ACAD59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Digestive!$A$2:$A$10</c:f>
              <c:strCache>
                <c:ptCount val="9"/>
                <c:pt idx="0">
                  <c:v>Feeding Difficulties</c:v>
                </c:pt>
                <c:pt idx="1">
                  <c:v>Constipation</c:v>
                </c:pt>
                <c:pt idx="2">
                  <c:v>Esophagus Issues</c:v>
                </c:pt>
                <c:pt idx="3">
                  <c:v>Stomach Issues</c:v>
                </c:pt>
                <c:pt idx="4">
                  <c:v>Defecation Issues</c:v>
                </c:pt>
                <c:pt idx="5">
                  <c:v>Dysmotility Issues</c:v>
                </c:pt>
                <c:pt idx="6">
                  <c:v>Intestine Issues</c:v>
                </c:pt>
                <c:pt idx="7">
                  <c:v>Liver Issues</c:v>
                </c:pt>
                <c:pt idx="8">
                  <c:v>Anus Issues</c:v>
                </c:pt>
              </c:strCache>
            </c:strRef>
          </c:cat>
          <c:val>
            <c:numRef>
              <c:f>Digestive!$C$2:$C$10</c:f>
              <c:numCache>
                <c:formatCode>General</c:formatCode>
                <c:ptCount val="9"/>
                <c:pt idx="0">
                  <c:v>58</c:v>
                </c:pt>
                <c:pt idx="1">
                  <c:v>54</c:v>
                </c:pt>
                <c:pt idx="2">
                  <c:v>30</c:v>
                </c:pt>
                <c:pt idx="3">
                  <c:v>24</c:v>
                </c:pt>
                <c:pt idx="4">
                  <c:v>18</c:v>
                </c:pt>
                <c:pt idx="5">
                  <c:v>15</c:v>
                </c:pt>
                <c:pt idx="6">
                  <c:v>7</c:v>
                </c:pt>
                <c:pt idx="7">
                  <c:v>4</c:v>
                </c:pt>
                <c:pt idx="8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Digestive!$B$2:$B$10</c15:f>
                <c15:dlblRangeCache>
                  <c:ptCount val="9"/>
                  <c:pt idx="0">
                    <c:v>61.7%</c:v>
                  </c:pt>
                  <c:pt idx="1">
                    <c:v>57.4%</c:v>
                  </c:pt>
                  <c:pt idx="2">
                    <c:v>31.9%</c:v>
                  </c:pt>
                  <c:pt idx="3">
                    <c:v>25.5%</c:v>
                  </c:pt>
                  <c:pt idx="4">
                    <c:v>19.1%</c:v>
                  </c:pt>
                  <c:pt idx="5">
                    <c:v>16%</c:v>
                  </c:pt>
                  <c:pt idx="6">
                    <c:v>7.4%</c:v>
                  </c:pt>
                  <c:pt idx="7">
                    <c:v>4.3%</c:v>
                  </c:pt>
                  <c:pt idx="8">
                    <c:v>2.1%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2AB2-D145-B3AF-F782ACAD5908}"/>
            </c:ext>
          </c:extLst>
        </c:ser>
        <c:ser>
          <c:idx val="2"/>
          <c:order val="2"/>
          <c:tx>
            <c:strRef>
              <c:f>Digestive!$D$1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rgbClr val="FFC94E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B2-D145-B3AF-F782ACAD590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B2-D145-B3AF-F782ACAD590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B2-D145-B3AF-F782ACAD590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B2-D145-B3AF-F782ACAD59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C002340-CB32-4B5D-A1F2-60402DA1824D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0739C7E-09B8-472D-A4E2-212E983BBC8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2AB2-D145-B3AF-F782ACAD59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AA679CD-D99D-47CD-BB9C-B315C8CD6371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1E7EBB3-F996-4E5A-B688-96009D890E9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2AB2-D145-B3AF-F782ACAD59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59207F1-1A4A-4DE1-907A-A96F50DB5FE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6815700-E2B8-4AD5-BF38-811D69BBEE7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2AB2-D145-B3AF-F782ACAD590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AB2-D145-B3AF-F782ACAD5908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AB2-D145-B3AF-F782ACAD59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Digestive!$A$2:$A$10</c:f>
              <c:strCache>
                <c:ptCount val="9"/>
                <c:pt idx="0">
                  <c:v>Feeding Difficulties</c:v>
                </c:pt>
                <c:pt idx="1">
                  <c:v>Constipation</c:v>
                </c:pt>
                <c:pt idx="2">
                  <c:v>Esophagus Issues</c:v>
                </c:pt>
                <c:pt idx="3">
                  <c:v>Stomach Issues</c:v>
                </c:pt>
                <c:pt idx="4">
                  <c:v>Defecation Issues</c:v>
                </c:pt>
                <c:pt idx="5">
                  <c:v>Dysmotility Issues</c:v>
                </c:pt>
                <c:pt idx="6">
                  <c:v>Intestine Issues</c:v>
                </c:pt>
                <c:pt idx="7">
                  <c:v>Liver Issues</c:v>
                </c:pt>
                <c:pt idx="8">
                  <c:v>Anus Issues</c:v>
                </c:pt>
              </c:strCache>
            </c:strRef>
          </c:cat>
          <c:val>
            <c:numRef>
              <c:f>Digestive!$D$2:$D$10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2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Digestive!$G$2:$G$11</c15:f>
                <c15:dlblRangeCache>
                  <c:ptCount val="10"/>
                  <c:pt idx="0">
                    <c:v>0%</c:v>
                  </c:pt>
                  <c:pt idx="1">
                    <c:v>0%</c:v>
                  </c:pt>
                  <c:pt idx="2">
                    <c:v>1%</c:v>
                  </c:pt>
                  <c:pt idx="3">
                    <c:v>0%</c:v>
                  </c:pt>
                  <c:pt idx="4">
                    <c:v>3%</c:v>
                  </c:pt>
                  <c:pt idx="5">
                    <c:v>2%</c:v>
                  </c:pt>
                  <c:pt idx="6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2AB2-D145-B3AF-F782ACAD5908}"/>
            </c:ext>
          </c:extLst>
        </c:ser>
        <c:ser>
          <c:idx val="3"/>
          <c:order val="3"/>
          <c:tx>
            <c:strRef>
              <c:f>Digestive!$E$1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Digestive!$A$2:$A$10</c:f>
              <c:strCache>
                <c:ptCount val="9"/>
                <c:pt idx="0">
                  <c:v>Feeding Difficulties</c:v>
                </c:pt>
                <c:pt idx="1">
                  <c:v>Constipation</c:v>
                </c:pt>
                <c:pt idx="2">
                  <c:v>Esophagus Issues</c:v>
                </c:pt>
                <c:pt idx="3">
                  <c:v>Stomach Issues</c:v>
                </c:pt>
                <c:pt idx="4">
                  <c:v>Defecation Issues</c:v>
                </c:pt>
                <c:pt idx="5">
                  <c:v>Dysmotility Issues</c:v>
                </c:pt>
                <c:pt idx="6">
                  <c:v>Intestine Issues</c:v>
                </c:pt>
                <c:pt idx="7">
                  <c:v>Liver Issues</c:v>
                </c:pt>
                <c:pt idx="8">
                  <c:v>Anus Issues</c:v>
                </c:pt>
              </c:strCache>
            </c:strRef>
          </c:cat>
          <c:val>
            <c:numRef>
              <c:f>Digestive!$E$2:$E$10</c:f>
              <c:numCache>
                <c:formatCode>General</c:formatCode>
                <c:ptCount val="9"/>
                <c:pt idx="0">
                  <c:v>36</c:v>
                </c:pt>
                <c:pt idx="1">
                  <c:v>40</c:v>
                </c:pt>
                <c:pt idx="2">
                  <c:v>63</c:v>
                </c:pt>
                <c:pt idx="3">
                  <c:v>70</c:v>
                </c:pt>
                <c:pt idx="4">
                  <c:v>73</c:v>
                </c:pt>
                <c:pt idx="5">
                  <c:v>77</c:v>
                </c:pt>
                <c:pt idx="6">
                  <c:v>82</c:v>
                </c:pt>
                <c:pt idx="7">
                  <c:v>90</c:v>
                </c:pt>
                <c:pt idx="8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AB2-D145-B3AF-F782ACAD59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5977456"/>
        <c:axId val="47007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Digestive!$B$1</c15:sqref>
                        </c15:formulaRef>
                      </c:ext>
                    </c:extLst>
                    <c:strCache>
                      <c:ptCount val="1"/>
                      <c:pt idx="0">
                        <c:v>Percentage Reporting Yes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Digestive!$A$2:$A$10</c15:sqref>
                        </c15:formulaRef>
                      </c:ext>
                    </c:extLst>
                    <c:strCache>
                      <c:ptCount val="9"/>
                      <c:pt idx="0">
                        <c:v>Feeding Difficulties</c:v>
                      </c:pt>
                      <c:pt idx="1">
                        <c:v>Constipation</c:v>
                      </c:pt>
                      <c:pt idx="2">
                        <c:v>Esophagus Issues</c:v>
                      </c:pt>
                      <c:pt idx="3">
                        <c:v>Stomach Issues</c:v>
                      </c:pt>
                      <c:pt idx="4">
                        <c:v>Defecation Issues</c:v>
                      </c:pt>
                      <c:pt idx="5">
                        <c:v>Dysmotility Issues</c:v>
                      </c:pt>
                      <c:pt idx="6">
                        <c:v>Intestine Issues</c:v>
                      </c:pt>
                      <c:pt idx="7">
                        <c:v>Liver Issues</c:v>
                      </c:pt>
                      <c:pt idx="8">
                        <c:v>Anus Issues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Digestive!$B$2:$B$10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0.61699999999999999</c:v>
                      </c:pt>
                      <c:pt idx="1">
                        <c:v>0.57399999999999995</c:v>
                      </c:pt>
                      <c:pt idx="2">
                        <c:v>0.31900000000000001</c:v>
                      </c:pt>
                      <c:pt idx="3">
                        <c:v>0.255</c:v>
                      </c:pt>
                      <c:pt idx="4">
                        <c:v>0.191</c:v>
                      </c:pt>
                      <c:pt idx="5" formatCode="0%">
                        <c:v>0.16</c:v>
                      </c:pt>
                      <c:pt idx="6">
                        <c:v>7.400000000000001E-2</c:v>
                      </c:pt>
                      <c:pt idx="7">
                        <c:v>4.2999999999999997E-2</c:v>
                      </c:pt>
                      <c:pt idx="8">
                        <c:v>2.1000000000000001E-2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2AB2-D145-B3AF-F782ACAD5908}"/>
                  </c:ext>
                </c:extLst>
              </c15:ser>
            </c15:filteredBarSeries>
          </c:ext>
        </c:extLst>
      </c:barChart>
      <c:catAx>
        <c:axId val="57597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71168"/>
        <c:crosses val="autoZero"/>
        <c:auto val="1"/>
        <c:lblAlgn val="ctr"/>
        <c:lblOffset val="100"/>
        <c:noMultiLvlLbl val="0"/>
      </c:catAx>
      <c:valAx>
        <c:axId val="470071168"/>
        <c:scaling>
          <c:orientation val="minMax"/>
          <c:max val="94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0.06139</cdr:x>
      <cdr:y>0.00743</cdr:y>
    </cdr:from>
    <cdr:to>
      <cdr:x>0.2671</cdr:x>
      <cdr:y>0.05343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05B753C-15EF-3444-8E9E-C16818DF0D1F}"/>
            </a:ext>
          </a:extLst>
        </cdr:cNvPr>
        <cdr:cNvSpPr txBox="1"/>
      </cdr:nvSpPr>
      <cdr:spPr>
        <a:xfrm xmlns:a="http://schemas.openxmlformats.org/drawingml/2006/main">
          <a:off x="674914" y="48439"/>
          <a:ext cx="2261733" cy="299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0" u="sng" dirty="0">
              <a:solidFill>
                <a:schemeClr val="accent2"/>
              </a:solidFill>
            </a:rPr>
            <a:t>Survey (total</a:t>
          </a:r>
          <a:r>
            <a:rPr lang="en-US" sz="1400" b="0" u="sng" baseline="0" dirty="0">
              <a:solidFill>
                <a:schemeClr val="accent2"/>
              </a:solidFill>
            </a:rPr>
            <a:t> # assigned</a:t>
          </a:r>
          <a:r>
            <a:rPr lang="en-US" sz="1400" b="0" baseline="0" dirty="0">
              <a:solidFill>
                <a:schemeClr val="accent2"/>
              </a:solidFill>
            </a:rPr>
            <a:t>)</a:t>
          </a:r>
          <a:endParaRPr lang="en-US" sz="1400" b="0" dirty="0">
            <a:solidFill>
              <a:schemeClr val="accent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sfoundation.org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wss.rare-x.org" TargetMode="External"/><Relationship Id="rId4" Type="http://schemas.openxmlformats.org/officeDocument/2006/relationships/hyperlink" Target="email:info@wssfoundation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88517" y="-348654"/>
            <a:ext cx="12192000" cy="6857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rgbClr val="2F5496">
                  <a:alpha val="55686"/>
                </a:srgbClr>
              </a:gs>
              <a:gs pos="100000">
                <a:srgbClr val="000000">
                  <a:alpha val="51764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177033" y="4288966"/>
            <a:ext cx="12014968" cy="88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E4D4"/>
              </a:buClr>
              <a:buSzPct val="100000"/>
              <a:buFont typeface="Calibri"/>
              <a:buNone/>
            </a:pPr>
            <a:r>
              <a:rPr lang="en-US" sz="5600" b="1" dirty="0">
                <a:solidFill>
                  <a:srgbClr val="FBE4D4"/>
                </a:solidFill>
              </a:rPr>
              <a:t>WSS Data Collection Program</a:t>
            </a:r>
            <a:br>
              <a:rPr lang="en-US" sz="4800" dirty="0">
                <a:solidFill>
                  <a:srgbClr val="FBE4D4"/>
                </a:solidFill>
              </a:rPr>
            </a:br>
            <a:r>
              <a:rPr lang="en-US" sz="3300" dirty="0">
                <a:solidFill>
                  <a:srgbClr val="FBE4D4"/>
                </a:solidFill>
              </a:rPr>
              <a:t>Wiedemann-Steiner Syndrome</a:t>
            </a:r>
            <a:br>
              <a:rPr lang="en-US" sz="4800" dirty="0">
                <a:solidFill>
                  <a:srgbClr val="FBE4D4"/>
                </a:solidFill>
              </a:rPr>
            </a:br>
            <a:r>
              <a:rPr lang="en-US" sz="3300" dirty="0">
                <a:solidFill>
                  <a:srgbClr val="FBE4D4"/>
                </a:solidFill>
              </a:rPr>
              <a:t>Data Progress Report - November 2023</a:t>
            </a:r>
            <a:endParaRPr sz="3300" dirty="0"/>
          </a:p>
        </p:txBody>
      </p:sp>
      <p:sp>
        <p:nvSpPr>
          <p:cNvPr id="88" name="Google Shape;88;p1"/>
          <p:cNvSpPr/>
          <p:nvPr/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3725"/>
                </a:srgbClr>
              </a:gs>
              <a:gs pos="96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6521" y="418649"/>
            <a:ext cx="2984240" cy="298424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3775"/>
            <a:ext cx="8123331" cy="3286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88" y="510054"/>
            <a:ext cx="11835314" cy="574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991BE0A8-29D3-A6F7-6AC2-BD2E539808D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1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9" name="Google Shape;199;p11"/>
          <p:cNvGraphicFramePr/>
          <p:nvPr>
            <p:extLst>
              <p:ext uri="{D42A27DB-BD31-4B8C-83A1-F6EECF244321}">
                <p14:modId xmlns:p14="http://schemas.microsoft.com/office/powerpoint/2010/main" val="1603768129"/>
              </p:ext>
            </p:extLst>
          </p:nvPr>
        </p:nvGraphicFramePr>
        <p:xfrm>
          <a:off x="381001" y="174172"/>
          <a:ext cx="11081656" cy="646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0" name="Google Shape;200;p11"/>
          <p:cNvSpPr txBox="1"/>
          <p:nvPr/>
        </p:nvSpPr>
        <p:spPr>
          <a:xfrm>
            <a:off x="8839202" y="6211241"/>
            <a:ext cx="3080656" cy="646331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Total Complete: 87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Surveys still Needed: 17</a:t>
            </a:r>
            <a:endParaRPr/>
          </a:p>
        </p:txBody>
      </p:sp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6C108C2F-08F5-E460-3284-5B9097135FC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64494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2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169" y="584496"/>
            <a:ext cx="11683662" cy="568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26E468D3-CC3E-3314-5E86-1782D43FD35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0" name="Google Shape;220;p13"/>
          <p:cNvGraphicFramePr/>
          <p:nvPr>
            <p:extLst>
              <p:ext uri="{D42A27DB-BD31-4B8C-83A1-F6EECF244321}">
                <p14:modId xmlns:p14="http://schemas.microsoft.com/office/powerpoint/2010/main" val="1894737429"/>
              </p:ext>
            </p:extLst>
          </p:nvPr>
        </p:nvGraphicFramePr>
        <p:xfrm>
          <a:off x="119743" y="0"/>
          <a:ext cx="11876314" cy="6672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1" name="Google Shape;221;p13"/>
          <p:cNvSpPr txBox="1"/>
          <p:nvPr/>
        </p:nvSpPr>
        <p:spPr>
          <a:xfrm>
            <a:off x="8839202" y="6211241"/>
            <a:ext cx="3080656" cy="646331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Total Complete: 69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Surveys still Needed: 27</a:t>
            </a:r>
            <a:endParaRPr/>
          </a:p>
        </p:txBody>
      </p:sp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5F8DAA6B-0009-A54D-665B-6D2A36DFA02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623" y="6177495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4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4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4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85" y="552336"/>
            <a:ext cx="11702429" cy="567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0D263D19-1A4F-C64F-D21A-4F05EFAE01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22662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5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5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5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1" name="Google Shape;241;p15"/>
          <p:cNvGraphicFramePr/>
          <p:nvPr>
            <p:extLst>
              <p:ext uri="{D42A27DB-BD31-4B8C-83A1-F6EECF244321}">
                <p14:modId xmlns:p14="http://schemas.microsoft.com/office/powerpoint/2010/main" val="2270632167"/>
              </p:ext>
            </p:extLst>
          </p:nvPr>
        </p:nvGraphicFramePr>
        <p:xfrm>
          <a:off x="304800" y="-1"/>
          <a:ext cx="11506200" cy="6760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2" name="Google Shape;242;p15"/>
          <p:cNvSpPr txBox="1"/>
          <p:nvPr/>
        </p:nvSpPr>
        <p:spPr>
          <a:xfrm>
            <a:off x="8839202" y="6211241"/>
            <a:ext cx="3080656" cy="646331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Total Complete: 67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Surveys still Needed: 31</a:t>
            </a:r>
            <a:endParaRPr/>
          </a:p>
        </p:txBody>
      </p:sp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056CB39D-2559-0627-1A44-10E7F71474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77923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6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6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6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057" y="562892"/>
            <a:ext cx="11748008" cy="569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9DCBA927-04D1-AB03-E5EE-2F21D1E098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7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7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7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2" name="Google Shape;262;p17"/>
          <p:cNvGraphicFramePr/>
          <p:nvPr>
            <p:extLst>
              <p:ext uri="{D42A27DB-BD31-4B8C-83A1-F6EECF244321}">
                <p14:modId xmlns:p14="http://schemas.microsoft.com/office/powerpoint/2010/main" val="376570010"/>
              </p:ext>
            </p:extLst>
          </p:nvPr>
        </p:nvGraphicFramePr>
        <p:xfrm>
          <a:off x="185057" y="76200"/>
          <a:ext cx="11625943" cy="656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3" name="Google Shape;263;p17"/>
          <p:cNvSpPr txBox="1"/>
          <p:nvPr/>
        </p:nvSpPr>
        <p:spPr>
          <a:xfrm>
            <a:off x="8839202" y="6211241"/>
            <a:ext cx="3080656" cy="646331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Total Complete: 70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Surveys still Needed: 22</a:t>
            </a:r>
            <a:endParaRPr/>
          </a:p>
        </p:txBody>
      </p:sp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176ACD84-79FD-97F1-078B-06B8E907315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77495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8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8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8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620" y="666472"/>
            <a:ext cx="11713993" cy="56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45ED5951-AB2C-01CE-C741-D3CE4207AD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9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9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3" name="Google Shape;283;p19"/>
          <p:cNvGraphicFramePr/>
          <p:nvPr>
            <p:extLst>
              <p:ext uri="{D42A27DB-BD31-4B8C-83A1-F6EECF244321}">
                <p14:modId xmlns:p14="http://schemas.microsoft.com/office/powerpoint/2010/main" val="2913842321"/>
              </p:ext>
            </p:extLst>
          </p:nvPr>
        </p:nvGraphicFramePr>
        <p:xfrm>
          <a:off x="206828" y="304801"/>
          <a:ext cx="11745685" cy="629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4" name="Google Shape;284;p19"/>
          <p:cNvSpPr txBox="1"/>
          <p:nvPr/>
        </p:nvSpPr>
        <p:spPr>
          <a:xfrm>
            <a:off x="8839202" y="6211241"/>
            <a:ext cx="3080656" cy="646331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Total Complete: 62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Surveys still Needed: 28</a:t>
            </a:r>
            <a:endParaRPr/>
          </a:p>
        </p:txBody>
      </p:sp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1D5A9E68-E413-0099-AC14-9038DBBF34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893" y="6177495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 descr="A map of the world with blue circ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519" y="1240730"/>
            <a:ext cx="10472840" cy="492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5800367" y="217195"/>
            <a:ext cx="60975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BE4D4"/>
                </a:solidFill>
                <a:latin typeface="Calibri"/>
                <a:ea typeface="Calibri"/>
                <a:cs typeface="Calibri"/>
                <a:sym typeface="Calibri"/>
              </a:rPr>
              <a:t>This report reflects the enrollment and completed surveys of </a:t>
            </a:r>
            <a:r>
              <a:rPr lang="en-US" sz="1800" b="1" i="0" u="sng" strike="noStrike" cap="none" dirty="0">
                <a:solidFill>
                  <a:srgbClr val="FBE4D4"/>
                </a:solidFill>
                <a:latin typeface="Calibri"/>
                <a:ea typeface="Calibri"/>
                <a:cs typeface="Calibri"/>
                <a:sym typeface="Calibri"/>
              </a:rPr>
              <a:t>178 individuals</a:t>
            </a:r>
            <a:r>
              <a:rPr lang="en-US" sz="1800" b="1" i="0" strike="noStrike" cap="none" dirty="0">
                <a:solidFill>
                  <a:srgbClr val="FBE4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>
                <a:solidFill>
                  <a:srgbClr val="FBE4D4"/>
                </a:solidFill>
                <a:latin typeface="Calibri"/>
                <a:ea typeface="Calibri"/>
                <a:cs typeface="Calibri"/>
                <a:sym typeface="Calibri"/>
              </a:rPr>
              <a:t>diagnosed with WSS between the launch of the program on September 1, 2022 and November 20, 2023. </a:t>
            </a:r>
            <a:endParaRPr dirty="0"/>
          </a:p>
        </p:txBody>
      </p:sp>
      <p:sp>
        <p:nvSpPr>
          <p:cNvPr id="101" name="Google Shape;101;p2"/>
          <p:cNvSpPr txBox="1"/>
          <p:nvPr/>
        </p:nvSpPr>
        <p:spPr>
          <a:xfrm>
            <a:off x="385990" y="377390"/>
            <a:ext cx="5413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BE4D4"/>
                </a:solidFill>
                <a:latin typeface="Calibri"/>
                <a:ea typeface="Calibri"/>
                <a:cs typeface="Calibri"/>
                <a:sym typeface="Calibri"/>
              </a:rPr>
              <a:t>Patient Locations Across the Globe</a:t>
            </a:r>
            <a:endParaRPr sz="2800">
              <a:solidFill>
                <a:srgbClr val="FBE4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BE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04" y="5730517"/>
            <a:ext cx="1022062" cy="1022062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19BFF38A-0590-D094-1175-8D965201CD2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0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0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0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886" y="685800"/>
            <a:ext cx="11730228" cy="569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E05E714D-77B6-E712-6771-F3D765B4D5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1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1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1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4" name="Google Shape;304;p21"/>
          <p:cNvGraphicFramePr/>
          <p:nvPr>
            <p:extLst>
              <p:ext uri="{D42A27DB-BD31-4B8C-83A1-F6EECF244321}">
                <p14:modId xmlns:p14="http://schemas.microsoft.com/office/powerpoint/2010/main" val="4066531711"/>
              </p:ext>
            </p:extLst>
          </p:nvPr>
        </p:nvGraphicFramePr>
        <p:xfrm>
          <a:off x="261257" y="228599"/>
          <a:ext cx="11658600" cy="643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5" name="Google Shape;305;p21"/>
          <p:cNvSpPr txBox="1"/>
          <p:nvPr/>
        </p:nvSpPr>
        <p:spPr>
          <a:xfrm>
            <a:off x="8839202" y="6211241"/>
            <a:ext cx="3080656" cy="646331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Total Complete: 48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Surveys still Needed: 20</a:t>
            </a:r>
            <a:endParaRPr/>
          </a:p>
        </p:txBody>
      </p:sp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7FFCED84-17AA-AE52-3816-7DAE8CF1BC0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77" y="6177495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2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2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2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5" name="Google Shape;315;p22"/>
          <p:cNvGraphicFramePr/>
          <p:nvPr/>
        </p:nvGraphicFramePr>
        <p:xfrm>
          <a:off x="261257" y="141514"/>
          <a:ext cx="11756572" cy="650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6" name="Google Shape;316;p22"/>
          <p:cNvSpPr txBox="1"/>
          <p:nvPr/>
        </p:nvSpPr>
        <p:spPr>
          <a:xfrm>
            <a:off x="8839202" y="6211241"/>
            <a:ext cx="3080656" cy="646331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Total Complete: 44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Surveys still Needed: 23</a:t>
            </a:r>
            <a:endParaRPr/>
          </a:p>
        </p:txBody>
      </p:sp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49102117-BD3F-C263-02AD-5BEC1D3E8A2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623" y="6177923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3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3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3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248" y="642256"/>
            <a:ext cx="11837504" cy="575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F33C1CD2-7F9A-4513-963F-BF38859DB08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4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4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4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6" name="Google Shape;336;p24"/>
          <p:cNvGraphicFramePr/>
          <p:nvPr>
            <p:extLst>
              <p:ext uri="{D42A27DB-BD31-4B8C-83A1-F6EECF244321}">
                <p14:modId xmlns:p14="http://schemas.microsoft.com/office/powerpoint/2010/main" val="662184817"/>
              </p:ext>
            </p:extLst>
          </p:nvPr>
        </p:nvGraphicFramePr>
        <p:xfrm>
          <a:off x="304799" y="108857"/>
          <a:ext cx="11473543" cy="650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7" name="Google Shape;337;p24"/>
          <p:cNvSpPr txBox="1"/>
          <p:nvPr/>
        </p:nvSpPr>
        <p:spPr>
          <a:xfrm>
            <a:off x="8839202" y="6211241"/>
            <a:ext cx="3080656" cy="646331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Total Complete: 49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Surveys still Needed: 10</a:t>
            </a:r>
            <a:endParaRPr/>
          </a:p>
        </p:txBody>
      </p:sp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2342D40E-3145-025E-FC33-CF80014A36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77495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5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5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5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133" y="555171"/>
            <a:ext cx="11786381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B4E0597C-3292-3932-1395-7D6F0F095E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6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6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6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7" name="Google Shape;357;p26"/>
          <p:cNvGraphicFramePr/>
          <p:nvPr>
            <p:extLst>
              <p:ext uri="{D42A27DB-BD31-4B8C-83A1-F6EECF244321}">
                <p14:modId xmlns:p14="http://schemas.microsoft.com/office/powerpoint/2010/main" val="3331412776"/>
              </p:ext>
            </p:extLst>
          </p:nvPr>
        </p:nvGraphicFramePr>
        <p:xfrm>
          <a:off x="337457" y="185057"/>
          <a:ext cx="11484429" cy="644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8" name="Google Shape;358;p26"/>
          <p:cNvSpPr txBox="1"/>
          <p:nvPr/>
        </p:nvSpPr>
        <p:spPr>
          <a:xfrm>
            <a:off x="8839202" y="6211241"/>
            <a:ext cx="3080656" cy="646331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Total Complete: 35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Surveys still Needed: 16</a:t>
            </a:r>
            <a:endParaRPr/>
          </a:p>
        </p:txBody>
      </p:sp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A37F106C-B038-D65C-F333-29E4F92CC3F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623" y="6177923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7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7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7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996" y="737064"/>
            <a:ext cx="11748008" cy="569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56773D46-2050-BD7B-BE2A-8055E6D2468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8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8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8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8" name="Google Shape;378;p28"/>
          <p:cNvGraphicFramePr/>
          <p:nvPr>
            <p:extLst>
              <p:ext uri="{D42A27DB-BD31-4B8C-83A1-F6EECF244321}">
                <p14:modId xmlns:p14="http://schemas.microsoft.com/office/powerpoint/2010/main" val="3236657912"/>
              </p:ext>
            </p:extLst>
          </p:nvPr>
        </p:nvGraphicFramePr>
        <p:xfrm>
          <a:off x="391886" y="130629"/>
          <a:ext cx="11342914" cy="644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9" name="Google Shape;379;p28"/>
          <p:cNvSpPr txBox="1"/>
          <p:nvPr/>
        </p:nvSpPr>
        <p:spPr>
          <a:xfrm>
            <a:off x="8839202" y="6211241"/>
            <a:ext cx="3080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Total Complete: 41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Surveys still Needed: 11</a:t>
            </a:r>
            <a:endParaRPr/>
          </a:p>
        </p:txBody>
      </p:sp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ABBCD9E5-542F-34C8-6112-2CF518A40D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77495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9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9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9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371" y="594562"/>
            <a:ext cx="11682695" cy="566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6C034218-18EA-D41E-16D1-5CA0A483A40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27839" y="639789"/>
            <a:ext cx="83973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BE4D4"/>
                </a:solidFill>
                <a:latin typeface="Calibri"/>
                <a:ea typeface="Calibri"/>
                <a:cs typeface="Calibri"/>
                <a:sym typeface="Calibri"/>
              </a:rPr>
              <a:t>Percentage KMT2A Mutation Types Reported</a:t>
            </a:r>
            <a:endParaRPr dirty="0"/>
          </a:p>
        </p:txBody>
      </p:sp>
      <p:graphicFrame>
        <p:nvGraphicFramePr>
          <p:cNvPr id="112" name="Google Shape;112;p3"/>
          <p:cNvGraphicFramePr/>
          <p:nvPr>
            <p:extLst>
              <p:ext uri="{D42A27DB-BD31-4B8C-83A1-F6EECF244321}">
                <p14:modId xmlns:p14="http://schemas.microsoft.com/office/powerpoint/2010/main" val="2813009949"/>
              </p:ext>
            </p:extLst>
          </p:nvPr>
        </p:nvGraphicFramePr>
        <p:xfrm>
          <a:off x="-44450" y="1580539"/>
          <a:ext cx="5143500" cy="3898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3" name="Google Shape;113;p3"/>
          <p:cNvGraphicFramePr/>
          <p:nvPr>
            <p:extLst>
              <p:ext uri="{D42A27DB-BD31-4B8C-83A1-F6EECF244321}">
                <p14:modId xmlns:p14="http://schemas.microsoft.com/office/powerpoint/2010/main" val="3070907844"/>
              </p:ext>
            </p:extLst>
          </p:nvPr>
        </p:nvGraphicFramePr>
        <p:xfrm>
          <a:off x="3838300" y="1568450"/>
          <a:ext cx="4670700" cy="439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4" name="Google Shape;114;p3"/>
          <p:cNvGraphicFramePr/>
          <p:nvPr>
            <p:extLst>
              <p:ext uri="{D42A27DB-BD31-4B8C-83A1-F6EECF244321}">
                <p14:modId xmlns:p14="http://schemas.microsoft.com/office/powerpoint/2010/main" val="1820836865"/>
              </p:ext>
            </p:extLst>
          </p:nvPr>
        </p:nvGraphicFramePr>
        <p:xfrm>
          <a:off x="7763979" y="1579910"/>
          <a:ext cx="4650271" cy="4020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5" name="Google Shape;11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204" y="5730517"/>
            <a:ext cx="1022062" cy="1022062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2BDDCEBA-D484-F6FA-8CF9-DC7A4F8F82B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0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0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0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9" name="Google Shape;399;p30"/>
          <p:cNvGraphicFramePr/>
          <p:nvPr>
            <p:extLst>
              <p:ext uri="{D42A27DB-BD31-4B8C-83A1-F6EECF244321}">
                <p14:modId xmlns:p14="http://schemas.microsoft.com/office/powerpoint/2010/main" val="3661754724"/>
              </p:ext>
            </p:extLst>
          </p:nvPr>
        </p:nvGraphicFramePr>
        <p:xfrm>
          <a:off x="228599" y="228600"/>
          <a:ext cx="11767457" cy="633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0" name="Google Shape;400;p30"/>
          <p:cNvSpPr txBox="1"/>
          <p:nvPr/>
        </p:nvSpPr>
        <p:spPr>
          <a:xfrm>
            <a:off x="8839202" y="6211241"/>
            <a:ext cx="3080656" cy="646331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Total Complete: 34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Surveys still Needed: 15</a:t>
            </a:r>
            <a:endParaRPr/>
          </a:p>
        </p:txBody>
      </p:sp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232A835A-8C3C-AFC0-9EC9-27EEF20614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623" y="6177495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1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1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1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511" y="613470"/>
            <a:ext cx="11643697" cy="564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DD75730C-856A-23C4-36BF-4F3C72007A7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2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2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2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0" name="Google Shape;420;p32"/>
          <p:cNvGraphicFramePr/>
          <p:nvPr>
            <p:extLst>
              <p:ext uri="{D42A27DB-BD31-4B8C-83A1-F6EECF244321}">
                <p14:modId xmlns:p14="http://schemas.microsoft.com/office/powerpoint/2010/main" val="972803509"/>
              </p:ext>
            </p:extLst>
          </p:nvPr>
        </p:nvGraphicFramePr>
        <p:xfrm>
          <a:off x="413657" y="195943"/>
          <a:ext cx="11201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1" name="Google Shape;421;p32"/>
          <p:cNvSpPr txBox="1"/>
          <p:nvPr/>
        </p:nvSpPr>
        <p:spPr>
          <a:xfrm>
            <a:off x="8839202" y="6211241"/>
            <a:ext cx="3080656" cy="646331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Total Complete: 32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Surveys still Needed: 16</a:t>
            </a:r>
            <a:endParaRPr/>
          </a:p>
        </p:txBody>
      </p:sp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CAEF22E1-3541-1B5C-46A7-63DAC7EBB64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77495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3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3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3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571" y="512349"/>
            <a:ext cx="11689329" cy="597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4B25ACE4-16A4-8882-6750-075D0F9991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4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4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4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1" name="Google Shape;441;p34"/>
          <p:cNvGraphicFramePr/>
          <p:nvPr>
            <p:extLst>
              <p:ext uri="{D42A27DB-BD31-4B8C-83A1-F6EECF244321}">
                <p14:modId xmlns:p14="http://schemas.microsoft.com/office/powerpoint/2010/main" val="3866664523"/>
              </p:ext>
            </p:extLst>
          </p:nvPr>
        </p:nvGraphicFramePr>
        <p:xfrm>
          <a:off x="304799" y="228599"/>
          <a:ext cx="11615057" cy="636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2" name="Google Shape;442;p34"/>
          <p:cNvSpPr txBox="1"/>
          <p:nvPr/>
        </p:nvSpPr>
        <p:spPr>
          <a:xfrm>
            <a:off x="8839202" y="6211241"/>
            <a:ext cx="3080656" cy="646331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Total Complete: 35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Surveys still Needed: 18</a:t>
            </a:r>
            <a:endParaRPr/>
          </a:p>
        </p:txBody>
      </p:sp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D4EE230-372B-2E40-7271-B8C9BF1A139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623" y="6177923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5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5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5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599" y="588533"/>
            <a:ext cx="11623825" cy="562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730131EE-5DD1-152B-5783-6996DC85BB4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6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6"/>
          <p:cNvSpPr/>
          <p:nvPr/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6"/>
          <p:cNvSpPr/>
          <p:nvPr/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rgbClr val="2F5496">
                  <a:alpha val="55686"/>
                </a:srgbClr>
              </a:gs>
              <a:gs pos="100000">
                <a:srgbClr val="000000">
                  <a:alpha val="51764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6"/>
          <p:cNvSpPr txBox="1">
            <a:spLocks noGrp="1"/>
          </p:cNvSpPr>
          <p:nvPr>
            <p:ph type="ctrTitle"/>
          </p:nvPr>
        </p:nvSpPr>
        <p:spPr>
          <a:xfrm>
            <a:off x="88516" y="3762855"/>
            <a:ext cx="11646283" cy="24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E4D4"/>
              </a:buClr>
              <a:buSzPct val="100000"/>
              <a:buFont typeface="Calibri"/>
              <a:buNone/>
            </a:pPr>
            <a:r>
              <a:rPr lang="en-US" sz="4800" dirty="0">
                <a:solidFill>
                  <a:srgbClr val="FBE4D4"/>
                </a:solidFill>
              </a:rPr>
              <a:t>For more information: </a:t>
            </a:r>
            <a:br>
              <a:rPr lang="en-US" sz="4800" dirty="0">
                <a:solidFill>
                  <a:srgbClr val="FBE4D4"/>
                </a:solidFill>
              </a:rPr>
            </a:br>
            <a:r>
              <a:rPr lang="en-US" sz="4800" u="sng" dirty="0">
                <a:solidFill>
                  <a:srgbClr val="FBE4D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www.wssfoundation.org</a:t>
            </a:r>
            <a:r>
              <a:rPr lang="en-US" sz="4800" dirty="0">
                <a:solidFill>
                  <a:srgbClr val="FBE4D4"/>
                </a:solidFill>
              </a:rPr>
              <a:t> or </a:t>
            </a:r>
            <a:r>
              <a:rPr lang="en-US" sz="4800" u="sng" dirty="0">
                <a:solidFill>
                  <a:srgbClr val="FBE4D4"/>
                </a:solidFill>
                <a:hlinkClick r:id="rId4"/>
              </a:rPr>
              <a:t>info@wssfoundation.org</a:t>
            </a:r>
            <a:br>
              <a:rPr lang="en-US" sz="2200" dirty="0">
                <a:solidFill>
                  <a:srgbClr val="FBE4D4"/>
                </a:solidFill>
              </a:rPr>
            </a:br>
            <a:br>
              <a:rPr lang="en-US" sz="2200" dirty="0">
                <a:solidFill>
                  <a:srgbClr val="FBE4D4"/>
                </a:solidFill>
              </a:rPr>
            </a:br>
            <a:r>
              <a:rPr lang="en-US" sz="4800" dirty="0">
                <a:solidFill>
                  <a:srgbClr val="FBE4D4"/>
                </a:solidFill>
              </a:rPr>
              <a:t>To participate, enroll at: </a:t>
            </a:r>
            <a:r>
              <a:rPr lang="en-US" sz="4800" u="sng" dirty="0">
                <a:solidFill>
                  <a:srgbClr val="FBE4D4"/>
                </a:solidFill>
                <a:hlinkClick r:id="rId5" action="ppaction://hlinkfile"/>
              </a:rPr>
              <a:t>wss.rare-x.org</a:t>
            </a:r>
            <a:br>
              <a:rPr lang="en-US" sz="4800" dirty="0">
                <a:solidFill>
                  <a:srgbClr val="FBE4D4"/>
                </a:solidFill>
              </a:rPr>
            </a:br>
            <a:endParaRPr sz="4800" dirty="0">
              <a:solidFill>
                <a:srgbClr val="FBE4D4"/>
              </a:solidFill>
            </a:endParaRPr>
          </a:p>
        </p:txBody>
      </p:sp>
      <p:sp>
        <p:nvSpPr>
          <p:cNvPr id="461" name="Google Shape;461;p36"/>
          <p:cNvSpPr/>
          <p:nvPr/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3725"/>
                </a:srgbClr>
              </a:gs>
              <a:gs pos="96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46521" y="418649"/>
            <a:ext cx="2984240" cy="298424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463" name="Google Shape;463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" y="-3774"/>
            <a:ext cx="8123331" cy="340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3541154" y="104663"/>
            <a:ext cx="63923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BE4D4"/>
                </a:solidFill>
                <a:latin typeface="Calibri"/>
                <a:ea typeface="Calibri"/>
                <a:cs typeface="Calibri"/>
                <a:sym typeface="Calibri"/>
              </a:rPr>
              <a:t>Overview of Reported Issues</a:t>
            </a:r>
            <a:endParaRPr/>
          </a:p>
        </p:txBody>
      </p:sp>
      <p:graphicFrame>
        <p:nvGraphicFramePr>
          <p:cNvPr id="125" name="Google Shape;125;p4"/>
          <p:cNvGraphicFramePr/>
          <p:nvPr>
            <p:extLst>
              <p:ext uri="{D42A27DB-BD31-4B8C-83A1-F6EECF244321}">
                <p14:modId xmlns:p14="http://schemas.microsoft.com/office/powerpoint/2010/main" val="2606783256"/>
              </p:ext>
            </p:extLst>
          </p:nvPr>
        </p:nvGraphicFramePr>
        <p:xfrm>
          <a:off x="350763" y="791851"/>
          <a:ext cx="11489700" cy="57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753"/>
            <a:ext cx="1053140" cy="40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6610EDC-5EA3-0988-60A8-EBEE44A8753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2899459" y="-101673"/>
            <a:ext cx="63923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BE4D4"/>
                </a:solidFill>
                <a:latin typeface="Calibri"/>
                <a:ea typeface="Calibri"/>
                <a:cs typeface="Calibri"/>
                <a:sym typeface="Calibri"/>
              </a:rPr>
              <a:t>Completion Rate of Relevant Surveys</a:t>
            </a:r>
            <a:endParaRPr/>
          </a:p>
        </p:txBody>
      </p:sp>
      <p:graphicFrame>
        <p:nvGraphicFramePr>
          <p:cNvPr id="136" name="Google Shape;136;p5"/>
          <p:cNvGraphicFramePr/>
          <p:nvPr>
            <p:extLst>
              <p:ext uri="{D42A27DB-BD31-4B8C-83A1-F6EECF244321}">
                <p14:modId xmlns:p14="http://schemas.microsoft.com/office/powerpoint/2010/main" val="593361624"/>
              </p:ext>
            </p:extLst>
          </p:nvPr>
        </p:nvGraphicFramePr>
        <p:xfrm>
          <a:off x="195943" y="337457"/>
          <a:ext cx="11843657" cy="652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7" name="Google Shape;13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8CA5808E-6FA4-5DD3-EA70-171E8064252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200" y="538025"/>
            <a:ext cx="12191234" cy="685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66F753B3-E3D6-4D1D-D082-0DB6FDC97B3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" name="Google Shape;157;p7"/>
          <p:cNvGraphicFramePr/>
          <p:nvPr>
            <p:extLst>
              <p:ext uri="{D42A27DB-BD31-4B8C-83A1-F6EECF244321}">
                <p14:modId xmlns:p14="http://schemas.microsoft.com/office/powerpoint/2010/main" val="487128073"/>
              </p:ext>
            </p:extLst>
          </p:nvPr>
        </p:nvGraphicFramePr>
        <p:xfrm>
          <a:off x="228601" y="0"/>
          <a:ext cx="11691256" cy="659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8" name="Google Shape;158;p7"/>
          <p:cNvSpPr txBox="1"/>
          <p:nvPr/>
        </p:nvSpPr>
        <p:spPr>
          <a:xfrm>
            <a:off x="8839202" y="6211241"/>
            <a:ext cx="3080656" cy="646331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Total Complete: 80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Surveys still Needed: 30</a:t>
            </a:r>
            <a:endParaRPr/>
          </a:p>
        </p:txBody>
      </p:sp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366993D2-183F-BDB9-A5B4-DFD7482C64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623" y="6194367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682" y="674915"/>
            <a:ext cx="11789869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0AC9D3C4-52A3-E21C-DB38-6EA01DBCD91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200" y="6172969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56"/>
            <a:ext cx="1013318" cy="418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8" name="Google Shape;178;p9"/>
          <p:cNvGraphicFramePr/>
          <p:nvPr>
            <p:extLst>
              <p:ext uri="{D42A27DB-BD31-4B8C-83A1-F6EECF244321}">
                <p14:modId xmlns:p14="http://schemas.microsoft.com/office/powerpoint/2010/main" val="1547500133"/>
              </p:ext>
            </p:extLst>
          </p:nvPr>
        </p:nvGraphicFramePr>
        <p:xfrm>
          <a:off x="206829" y="119743"/>
          <a:ext cx="11691257" cy="661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9" name="Google Shape;179;p9"/>
          <p:cNvSpPr txBox="1"/>
          <p:nvPr/>
        </p:nvSpPr>
        <p:spPr>
          <a:xfrm>
            <a:off x="8839202" y="6211241"/>
            <a:ext cx="3080656" cy="646331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Total Complete: 85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Surveys still Needed: 19</a:t>
            </a:r>
            <a:endParaRPr/>
          </a:p>
        </p:txBody>
      </p:sp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4FD61E14-E146-F7E9-C91D-D9CE7EA741A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77923"/>
            <a:ext cx="1592800" cy="6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394</Words>
  <Application>Microsoft Office PowerPoint</Application>
  <PresentationFormat>Widescreen</PresentationFormat>
  <Paragraphs>77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WSS Data Collection Program Wiedemann-Steiner Syndrome Data Progress Report - November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information:  www.wssfoundation.org or info@wssfoundation.org  To participate, enroll at: wss.rare-x.org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Data Collection Progress - November 2023</dc:title>
  <dc:creator>Gillett, Alexandra [AG]</dc:creator>
  <cp:lastModifiedBy>James OKeeffe</cp:lastModifiedBy>
  <cp:revision>4</cp:revision>
  <dcterms:created xsi:type="dcterms:W3CDTF">2023-11-16T19:06:57Z</dcterms:created>
  <dcterms:modified xsi:type="dcterms:W3CDTF">2023-11-26T15:11:23Z</dcterms:modified>
</cp:coreProperties>
</file>