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03" r:id="rId2"/>
    <p:sldId id="291" r:id="rId3"/>
    <p:sldId id="264" r:id="rId4"/>
    <p:sldId id="298" r:id="rId5"/>
    <p:sldId id="262" r:id="rId6"/>
    <p:sldId id="261" r:id="rId7"/>
    <p:sldId id="270" r:id="rId8"/>
    <p:sldId id="269" r:id="rId9"/>
    <p:sldId id="271" r:id="rId10"/>
    <p:sldId id="272" r:id="rId11"/>
    <p:sldId id="273" r:id="rId12"/>
    <p:sldId id="274" r:id="rId13"/>
    <p:sldId id="293" r:id="rId14"/>
    <p:sldId id="295" r:id="rId15"/>
    <p:sldId id="292" r:id="rId16"/>
    <p:sldId id="313" r:id="rId17"/>
    <p:sldId id="311" r:id="rId18"/>
    <p:sldId id="314" r:id="rId19"/>
    <p:sldId id="305" r:id="rId20"/>
    <p:sldId id="312" r:id="rId21"/>
    <p:sldId id="316" r:id="rId22"/>
    <p:sldId id="324" r:id="rId23"/>
    <p:sldId id="325" r:id="rId24"/>
    <p:sldId id="323" r:id="rId25"/>
    <p:sldId id="317" r:id="rId26"/>
    <p:sldId id="320" r:id="rId27"/>
    <p:sldId id="322" r:id="rId28"/>
    <p:sldId id="321" r:id="rId29"/>
    <p:sldId id="319" r:id="rId30"/>
    <p:sldId id="326" r:id="rId31"/>
    <p:sldId id="308" r:id="rId32"/>
    <p:sldId id="310" r:id="rId33"/>
    <p:sldId id="297" r:id="rId34"/>
    <p:sldId id="306" r:id="rId35"/>
    <p:sldId id="30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38"/>
    <p:restoredTop sz="94705"/>
  </p:normalViewPr>
  <p:slideViewPr>
    <p:cSldViewPr snapToGrid="0" snapToObjects="1">
      <p:cViewPr varScale="1">
        <p:scale>
          <a:sx n="108" d="100"/>
          <a:sy n="108" d="100"/>
        </p:scale>
        <p:origin x="28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D4C6C-B269-8F4F-826F-9F2AA96C19A4}" type="datetimeFigureOut">
              <a:rPr lang="en-US" smtClean="0"/>
              <a:t>10/18/17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27D7D-8750-4646-913F-AEB6FD8860B6}" type="slidenum">
              <a:rPr lang="en-US" smtClean="0"/>
              <a:t>‹#›</a:t>
            </a:fld>
            <a:endParaRPr lang="en-US"/>
          </a:p>
        </p:txBody>
      </p:sp>
    </p:spTree>
    <p:extLst>
      <p:ext uri="{BB962C8B-B14F-4D97-AF65-F5344CB8AC3E}">
        <p14:creationId xmlns:p14="http://schemas.microsoft.com/office/powerpoint/2010/main" val="27971675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a typeface="ＭＳ Ｐゴシック" charset="0"/>
              <a:cs typeface="ＭＳ Ｐゴシック"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89BB93-F3B1-F346-A8D1-FC1B9A9B12B2}" type="slidenum">
              <a:rPr lang="en-US" sz="1200">
                <a:latin typeface="Calibri" charset="0"/>
              </a:rPr>
              <a:pPr eaLnBrk="1" hangingPunct="1"/>
              <a:t>2</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a typeface="ＭＳ Ｐゴシック" charset="0"/>
              <a:cs typeface="ＭＳ Ｐゴシック"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89BB93-F3B1-F346-A8D1-FC1B9A9B12B2}"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a typeface="ＭＳ Ｐゴシック" charset="0"/>
              <a:cs typeface="ＭＳ Ｐゴシック"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89BB93-F3B1-F346-A8D1-FC1B9A9B12B2}"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685817" indent="-263776">
              <a:defRPr>
                <a:solidFill>
                  <a:schemeClr val="tx1"/>
                </a:solidFill>
                <a:latin typeface="Calibri" pitchFamily="34" charset="0"/>
              </a:defRPr>
            </a:lvl2pPr>
            <a:lvl3pPr marL="1055103" indent="-211021">
              <a:defRPr>
                <a:solidFill>
                  <a:schemeClr val="tx1"/>
                </a:solidFill>
                <a:latin typeface="Calibri" pitchFamily="34" charset="0"/>
              </a:defRPr>
            </a:lvl3pPr>
            <a:lvl4pPr marL="1477145" indent="-211021">
              <a:defRPr>
                <a:solidFill>
                  <a:schemeClr val="tx1"/>
                </a:solidFill>
                <a:latin typeface="Calibri" pitchFamily="34" charset="0"/>
              </a:defRPr>
            </a:lvl4pPr>
            <a:lvl5pPr marL="1899186" indent="-211021">
              <a:defRPr>
                <a:solidFill>
                  <a:schemeClr val="tx1"/>
                </a:solidFill>
                <a:latin typeface="Calibri" pitchFamily="34" charset="0"/>
              </a:defRPr>
            </a:lvl5pPr>
            <a:lvl6pPr marL="2321227" indent="-211021" fontAlgn="base">
              <a:spcBef>
                <a:spcPct val="0"/>
              </a:spcBef>
              <a:spcAft>
                <a:spcPct val="0"/>
              </a:spcAft>
              <a:defRPr>
                <a:solidFill>
                  <a:schemeClr val="tx1"/>
                </a:solidFill>
                <a:latin typeface="Calibri" pitchFamily="34" charset="0"/>
              </a:defRPr>
            </a:lvl6pPr>
            <a:lvl7pPr marL="2743269" indent="-211021" fontAlgn="base">
              <a:spcBef>
                <a:spcPct val="0"/>
              </a:spcBef>
              <a:spcAft>
                <a:spcPct val="0"/>
              </a:spcAft>
              <a:defRPr>
                <a:solidFill>
                  <a:schemeClr val="tx1"/>
                </a:solidFill>
                <a:latin typeface="Calibri" pitchFamily="34" charset="0"/>
              </a:defRPr>
            </a:lvl7pPr>
            <a:lvl8pPr marL="3165310" indent="-211021" fontAlgn="base">
              <a:spcBef>
                <a:spcPct val="0"/>
              </a:spcBef>
              <a:spcAft>
                <a:spcPct val="0"/>
              </a:spcAft>
              <a:defRPr>
                <a:solidFill>
                  <a:schemeClr val="tx1"/>
                </a:solidFill>
                <a:latin typeface="Calibri" pitchFamily="34" charset="0"/>
              </a:defRPr>
            </a:lvl8pPr>
            <a:lvl9pPr marL="3587351" indent="-21102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470A4C3-C98C-4ECE-9B90-4666368457DD}" type="slidenum">
              <a:rPr lang="en-GB"/>
              <a:pPr fontAlgn="base">
                <a:spcBef>
                  <a:spcPct val="0"/>
                </a:spcBef>
                <a:spcAft>
                  <a:spcPct val="0"/>
                </a:spcAft>
              </a:pPr>
              <a:t>8</a:t>
            </a:fld>
            <a:endParaRPr lang="en-GB"/>
          </a:p>
        </p:txBody>
      </p:sp>
      <p:sp>
        <p:nvSpPr>
          <p:cNvPr id="2355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6" name="Rectangle 3"/>
          <p:cNvSpPr>
            <a:spLocks noGrp="1" noChangeArrowheads="1"/>
          </p:cNvSpPr>
          <p:nvPr>
            <p:ph type="body" idx="1"/>
          </p:nvPr>
        </p:nvSpPr>
        <p:spPr bwMode="auto">
          <a:xfrm>
            <a:off x="687027" y="4344357"/>
            <a:ext cx="5483946" cy="411316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None/>
            </a:pPr>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a:buChar char="•"/>
            </a:pPr>
            <a:r>
              <a:rPr lang="en-US" sz="1200" b="1" dirty="0" smtClean="0"/>
              <a:t>Enzymes</a:t>
            </a:r>
            <a:r>
              <a:rPr lang="en-US" sz="1200" dirty="0" smtClean="0"/>
              <a:t> are proteins that act as </a:t>
            </a:r>
            <a:r>
              <a:rPr lang="en-US" sz="1200" b="1" dirty="0" smtClean="0"/>
              <a:t>catalysts</a:t>
            </a:r>
            <a:r>
              <a:rPr lang="en-US" sz="1200" dirty="0" smtClean="0"/>
              <a:t> and help complex reactions occur everywhere in life</a:t>
            </a:r>
          </a:p>
          <a:p>
            <a:pPr marL="571500" indent="-571500">
              <a:buFont typeface="Arial"/>
              <a:buChar char="•"/>
            </a:pPr>
            <a:r>
              <a:rPr lang="en-US" sz="1200" dirty="0" smtClean="0"/>
              <a:t>Enzymes are very specific catalysts and usually work to complete one task</a:t>
            </a:r>
          </a:p>
          <a:p>
            <a:endParaRPr lang="en-US" dirty="0"/>
          </a:p>
        </p:txBody>
      </p:sp>
      <p:sp>
        <p:nvSpPr>
          <p:cNvPr id="4" name="Slide Number Placeholder 3"/>
          <p:cNvSpPr>
            <a:spLocks noGrp="1"/>
          </p:cNvSpPr>
          <p:nvPr>
            <p:ph type="sldNum" sz="quarter" idx="10"/>
          </p:nvPr>
        </p:nvSpPr>
        <p:spPr/>
        <p:txBody>
          <a:bodyPr/>
          <a:lstStyle/>
          <a:p>
            <a:fld id="{08E27D7D-8750-4646-913F-AEB6FD8860B6}" type="slidenum">
              <a:rPr lang="en-US" smtClean="0"/>
              <a:t>10</a:t>
            </a:fld>
            <a:endParaRPr lang="en-US"/>
          </a:p>
        </p:txBody>
      </p:sp>
    </p:spTree>
    <p:extLst>
      <p:ext uri="{BB962C8B-B14F-4D97-AF65-F5344CB8AC3E}">
        <p14:creationId xmlns:p14="http://schemas.microsoft.com/office/powerpoint/2010/main" val="61776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27D7D-8750-4646-913F-AEB6FD8860B6}" type="slidenum">
              <a:rPr lang="en-US" smtClean="0"/>
              <a:t>14</a:t>
            </a:fld>
            <a:endParaRPr lang="en-US"/>
          </a:p>
        </p:txBody>
      </p:sp>
    </p:spTree>
    <p:extLst>
      <p:ext uri="{BB962C8B-B14F-4D97-AF65-F5344CB8AC3E}">
        <p14:creationId xmlns:p14="http://schemas.microsoft.com/office/powerpoint/2010/main" val="68265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34 individuals (39%) of individuals had sleep disturbance.  Disrupted sleep patterns are observed in other developmental disorders such as Smith </a:t>
            </a:r>
            <a:r>
              <a:rPr lang="en-GB" sz="1200" kern="1200" dirty="0" err="1" smtClean="0">
                <a:solidFill>
                  <a:schemeClr val="tx1"/>
                </a:solidFill>
                <a:effectLst/>
                <a:latin typeface="+mn-lt"/>
                <a:ea typeface="+mn-ea"/>
                <a:cs typeface="+mn-cs"/>
              </a:rPr>
              <a:t>Magenis</a:t>
            </a:r>
            <a:r>
              <a:rPr lang="en-GB" sz="1200" kern="1200" dirty="0" smtClean="0">
                <a:solidFill>
                  <a:schemeClr val="tx1"/>
                </a:solidFill>
                <a:effectLst/>
                <a:latin typeface="+mn-lt"/>
                <a:ea typeface="+mn-ea"/>
                <a:cs typeface="+mn-cs"/>
              </a:rPr>
              <a:t> syndrome and can cause significant distress to families(37).  Increasing evidence shows that chromatin remodelling events play a role in circadian regulation, reviewed by Aguilar-</a:t>
            </a:r>
            <a:r>
              <a:rPr lang="en-GB" sz="1200" kern="1200" dirty="0" err="1" smtClean="0">
                <a:solidFill>
                  <a:schemeClr val="tx1"/>
                </a:solidFill>
                <a:effectLst/>
                <a:latin typeface="+mn-lt"/>
                <a:ea typeface="+mn-ea"/>
                <a:cs typeface="+mn-cs"/>
              </a:rPr>
              <a:t>Arnal</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et al(38)</a:t>
            </a:r>
            <a:r>
              <a:rPr lang="en-GB" sz="1200" kern="1200" dirty="0" smtClean="0">
                <a:solidFill>
                  <a:schemeClr val="tx1"/>
                </a:solidFill>
                <a:effectLst/>
                <a:latin typeface="+mn-lt"/>
                <a:ea typeface="+mn-ea"/>
                <a:cs typeface="+mn-cs"/>
              </a:rPr>
              <a:t>.  In particular, </a:t>
            </a:r>
            <a:r>
              <a:rPr lang="en-GB" sz="1200" i="1" kern="1200" dirty="0" smtClean="0">
                <a:solidFill>
                  <a:schemeClr val="tx1"/>
                </a:solidFill>
                <a:effectLst/>
                <a:latin typeface="+mn-lt"/>
                <a:ea typeface="+mn-ea"/>
                <a:cs typeface="+mn-cs"/>
              </a:rPr>
              <a:t>KMT2A</a:t>
            </a:r>
            <a:r>
              <a:rPr lang="en-GB" sz="1200" kern="1200" dirty="0" smtClean="0">
                <a:solidFill>
                  <a:schemeClr val="tx1"/>
                </a:solidFill>
                <a:effectLst/>
                <a:latin typeface="+mn-lt"/>
                <a:ea typeface="+mn-ea"/>
                <a:cs typeface="+mn-cs"/>
              </a:rPr>
              <a:t> has been shown to interact with the core circadian transcription factor complexes CLOCK-BMAL1 and PER-CRY(39).  Therefore, the disruption of sleep in WSS may result from an underlying disruption of circadian rhythm.  Individuals with WSS also have other phenotypic features that may contribute to them having sleep disturbance including gastro-oesophageal reflux, tendency towards otitis media with effusion and behavioural difficulties.  </a:t>
            </a:r>
          </a:p>
          <a:p>
            <a:endParaRPr lang="en-US" dirty="0"/>
          </a:p>
        </p:txBody>
      </p:sp>
      <p:sp>
        <p:nvSpPr>
          <p:cNvPr id="4" name="Slide Number Placeholder 3"/>
          <p:cNvSpPr>
            <a:spLocks noGrp="1"/>
          </p:cNvSpPr>
          <p:nvPr>
            <p:ph type="sldNum" sz="quarter" idx="10"/>
          </p:nvPr>
        </p:nvSpPr>
        <p:spPr/>
        <p:txBody>
          <a:bodyPr/>
          <a:lstStyle/>
          <a:p>
            <a:fld id="{08E27D7D-8750-4646-913F-AEB6FD8860B6}" type="slidenum">
              <a:rPr lang="en-US" smtClean="0"/>
              <a:t>29</a:t>
            </a:fld>
            <a:endParaRPr lang="en-US"/>
          </a:p>
        </p:txBody>
      </p:sp>
    </p:spTree>
    <p:extLst>
      <p:ext uri="{BB962C8B-B14F-4D97-AF65-F5344CB8AC3E}">
        <p14:creationId xmlns:p14="http://schemas.microsoft.com/office/powerpoint/2010/main" val="207315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2BED69A-E004-AA4A-BD4E-914A60FC69DA}"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126480" y="6356350"/>
            <a:ext cx="2560320" cy="365125"/>
          </a:xfrm>
        </p:spPr>
        <p:txBody>
          <a:bodyPr/>
          <a:lstStyle/>
          <a:p>
            <a:r>
              <a:rPr lang="en-GB" b="1" dirty="0" smtClean="0">
                <a:solidFill>
                  <a:schemeClr val="tx2"/>
                </a:solidFill>
              </a:rPr>
              <a:t>UK Gathering 26</a:t>
            </a:r>
            <a:r>
              <a:rPr lang="en-GB" b="1" baseline="30000" dirty="0" smtClean="0">
                <a:solidFill>
                  <a:schemeClr val="tx2"/>
                </a:solidFill>
              </a:rPr>
              <a:t>th</a:t>
            </a:r>
            <a:r>
              <a:rPr lang="en-GB" b="1" dirty="0" smtClean="0">
                <a:solidFill>
                  <a:schemeClr val="tx2"/>
                </a:solidFill>
              </a:rPr>
              <a:t> August 2017</a:t>
            </a:r>
            <a:endParaRPr lang="en-GB" b="1" dirty="0">
              <a:solidFill>
                <a:schemeClr val="tx2"/>
              </a:solidFill>
            </a:endParaRPr>
          </a:p>
        </p:txBody>
      </p:sp>
    </p:spTree>
    <p:extLst>
      <p:ext uri="{BB962C8B-B14F-4D97-AF65-F5344CB8AC3E}">
        <p14:creationId xmlns:p14="http://schemas.microsoft.com/office/powerpoint/2010/main" val="2518169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2BED69A-E004-AA4A-BD4E-914A60FC69DA}"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8CB81-0134-C548-AD4F-B5D8F689893A}" type="slidenum">
              <a:rPr lang="en-US" smtClean="0"/>
              <a:t>‹#›</a:t>
            </a:fld>
            <a:endParaRPr lang="en-US"/>
          </a:p>
        </p:txBody>
      </p:sp>
    </p:spTree>
    <p:extLst>
      <p:ext uri="{BB962C8B-B14F-4D97-AF65-F5344CB8AC3E}">
        <p14:creationId xmlns:p14="http://schemas.microsoft.com/office/powerpoint/2010/main" val="1389402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2BED69A-E004-AA4A-BD4E-914A60FC69DA}"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8CB81-0134-C548-AD4F-B5D8F689893A}" type="slidenum">
              <a:rPr lang="en-US" smtClean="0"/>
              <a:t>‹#›</a:t>
            </a:fld>
            <a:endParaRPr lang="en-US"/>
          </a:p>
        </p:txBody>
      </p:sp>
    </p:spTree>
    <p:extLst>
      <p:ext uri="{BB962C8B-B14F-4D97-AF65-F5344CB8AC3E}">
        <p14:creationId xmlns:p14="http://schemas.microsoft.com/office/powerpoint/2010/main" val="132167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2BED69A-E004-AA4A-BD4E-914A60FC69DA}"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8CB81-0134-C548-AD4F-B5D8F689893A}" type="slidenum">
              <a:rPr lang="en-US" smtClean="0"/>
              <a:t>‹#›</a:t>
            </a:fld>
            <a:endParaRPr lang="en-US"/>
          </a:p>
        </p:txBody>
      </p:sp>
    </p:spTree>
    <p:extLst>
      <p:ext uri="{BB962C8B-B14F-4D97-AF65-F5344CB8AC3E}">
        <p14:creationId xmlns:p14="http://schemas.microsoft.com/office/powerpoint/2010/main" val="617719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2BED69A-E004-AA4A-BD4E-914A60FC69DA}"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8CB81-0134-C548-AD4F-B5D8F689893A}" type="slidenum">
              <a:rPr lang="en-US" smtClean="0"/>
              <a:t>‹#›</a:t>
            </a:fld>
            <a:endParaRPr lang="en-US"/>
          </a:p>
        </p:txBody>
      </p:sp>
    </p:spTree>
    <p:extLst>
      <p:ext uri="{BB962C8B-B14F-4D97-AF65-F5344CB8AC3E}">
        <p14:creationId xmlns:p14="http://schemas.microsoft.com/office/powerpoint/2010/main" val="330103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2BED69A-E004-AA4A-BD4E-914A60FC69DA}"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8CB81-0134-C548-AD4F-B5D8F689893A}" type="slidenum">
              <a:rPr lang="en-US" smtClean="0"/>
              <a:t>‹#›</a:t>
            </a:fld>
            <a:endParaRPr lang="en-US"/>
          </a:p>
        </p:txBody>
      </p:sp>
    </p:spTree>
    <p:extLst>
      <p:ext uri="{BB962C8B-B14F-4D97-AF65-F5344CB8AC3E}">
        <p14:creationId xmlns:p14="http://schemas.microsoft.com/office/powerpoint/2010/main" val="184467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2BED69A-E004-AA4A-BD4E-914A60FC69DA}" type="datetimeFigureOut">
              <a:rPr lang="en-US" smtClean="0"/>
              <a:t>10/18/17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D8CB81-0134-C548-AD4F-B5D8F689893A}" type="slidenum">
              <a:rPr lang="en-US" smtClean="0"/>
              <a:t>‹#›</a:t>
            </a:fld>
            <a:endParaRPr lang="en-US"/>
          </a:p>
        </p:txBody>
      </p:sp>
    </p:spTree>
    <p:extLst>
      <p:ext uri="{BB962C8B-B14F-4D97-AF65-F5344CB8AC3E}">
        <p14:creationId xmlns:p14="http://schemas.microsoft.com/office/powerpoint/2010/main" val="339565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2BED69A-E004-AA4A-BD4E-914A60FC69DA}" type="datetimeFigureOut">
              <a:rPr lang="en-US" smtClean="0"/>
              <a:t>10/18/17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D8CB81-0134-C548-AD4F-B5D8F689893A}" type="slidenum">
              <a:rPr lang="en-US" smtClean="0"/>
              <a:t>‹#›</a:t>
            </a:fld>
            <a:endParaRPr lang="en-US"/>
          </a:p>
        </p:txBody>
      </p:sp>
    </p:spTree>
    <p:extLst>
      <p:ext uri="{BB962C8B-B14F-4D97-AF65-F5344CB8AC3E}">
        <p14:creationId xmlns:p14="http://schemas.microsoft.com/office/powerpoint/2010/main" val="2072594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ED69A-E004-AA4A-BD4E-914A60FC69DA}" type="datetimeFigureOut">
              <a:rPr lang="en-US" smtClean="0"/>
              <a:t>10/18/17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D8CB81-0134-C548-AD4F-B5D8F689893A}" type="slidenum">
              <a:rPr lang="en-US" smtClean="0"/>
              <a:t>‹#›</a:t>
            </a:fld>
            <a:endParaRPr lang="en-US"/>
          </a:p>
        </p:txBody>
      </p:sp>
    </p:spTree>
    <p:extLst>
      <p:ext uri="{BB962C8B-B14F-4D97-AF65-F5344CB8AC3E}">
        <p14:creationId xmlns:p14="http://schemas.microsoft.com/office/powerpoint/2010/main" val="215851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2BED69A-E004-AA4A-BD4E-914A60FC69DA}"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8CB81-0134-C548-AD4F-B5D8F689893A}" type="slidenum">
              <a:rPr lang="en-US" smtClean="0"/>
              <a:t>‹#›</a:t>
            </a:fld>
            <a:endParaRPr lang="en-US"/>
          </a:p>
        </p:txBody>
      </p:sp>
    </p:spTree>
    <p:extLst>
      <p:ext uri="{BB962C8B-B14F-4D97-AF65-F5344CB8AC3E}">
        <p14:creationId xmlns:p14="http://schemas.microsoft.com/office/powerpoint/2010/main" val="408294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2BED69A-E004-AA4A-BD4E-914A60FC69DA}"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8CB81-0134-C548-AD4F-B5D8F689893A}" type="slidenum">
              <a:rPr lang="en-US" smtClean="0"/>
              <a:t>‹#›</a:t>
            </a:fld>
            <a:endParaRPr lang="en-US"/>
          </a:p>
        </p:txBody>
      </p:sp>
    </p:spTree>
    <p:extLst>
      <p:ext uri="{BB962C8B-B14F-4D97-AF65-F5344CB8AC3E}">
        <p14:creationId xmlns:p14="http://schemas.microsoft.com/office/powerpoint/2010/main" val="6455614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ED69A-E004-AA4A-BD4E-914A60FC69DA}" type="datetimeFigureOut">
              <a:rPr lang="en-US" smtClean="0"/>
              <a:t>10/18/17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8CB81-0134-C548-AD4F-B5D8F689893A}" type="slidenum">
              <a:rPr lang="en-US" smtClean="0"/>
              <a:t>‹#›</a:t>
            </a:fld>
            <a:endParaRPr lang="en-US"/>
          </a:p>
        </p:txBody>
      </p:sp>
    </p:spTree>
    <p:extLst>
      <p:ext uri="{BB962C8B-B14F-4D97-AF65-F5344CB8AC3E}">
        <p14:creationId xmlns:p14="http://schemas.microsoft.com/office/powerpoint/2010/main" val="509002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20.gif"/><Relationship Id="rId5" Type="http://schemas.openxmlformats.org/officeDocument/2006/relationships/image" Target="../media/image21.gif"/><Relationship Id="rId1" Type="http://schemas.openxmlformats.org/officeDocument/2006/relationships/slideLayout" Target="../slideLayouts/slideLayout7.xml"/><Relationship Id="rId2" Type="http://schemas.openxmlformats.org/officeDocument/2006/relationships/image" Target="../media/image18.g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4" Type="http://schemas.openxmlformats.org/officeDocument/2006/relationships/image" Target="../media/image24.gif"/><Relationship Id="rId5" Type="http://schemas.openxmlformats.org/officeDocument/2006/relationships/image" Target="../media/image25.gif"/><Relationship Id="rId1" Type="http://schemas.openxmlformats.org/officeDocument/2006/relationships/slideLayout" Target="../slideLayouts/slideLayout1.xml"/><Relationship Id="rId2" Type="http://schemas.openxmlformats.org/officeDocument/2006/relationships/image" Target="../media/image22.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1" Type="http://schemas.openxmlformats.org/officeDocument/2006/relationships/slideLayout" Target="../slideLayouts/slideLayout7.xml"/><Relationship Id="rId2" Type="http://schemas.openxmlformats.org/officeDocument/2006/relationships/image" Target="../media/image26.emf"/></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1" Type="http://schemas.openxmlformats.org/officeDocument/2006/relationships/slideLayout" Target="../slideLayouts/slideLayout7.xml"/><Relationship Id="rId2" Type="http://schemas.openxmlformats.org/officeDocument/2006/relationships/image" Target="../media/image3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 Id="rId3" Type="http://schemas.openxmlformats.org/officeDocument/2006/relationships/hyperlink" Target="http://www.sanger.ac.uk/research/publications/theses.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6.tiff"/><Relationship Id="rId4" Type="http://schemas.openxmlformats.org/officeDocument/2006/relationships/image" Target="../media/image5.png"/><Relationship Id="rId5" Type="http://schemas.openxmlformats.org/officeDocument/2006/relationships/image" Target="../media/image37.jpg"/><Relationship Id="rId6"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jp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blip>
          <a:srcRect l="20773" t="715" r="10630" b="11099"/>
          <a:stretch/>
        </p:blipFill>
        <p:spPr>
          <a:xfrm>
            <a:off x="3580194" y="11266"/>
            <a:ext cx="3267403" cy="3586727"/>
          </a:xfrm>
          <a:prstGeom prst="rect">
            <a:avLst/>
          </a:prstGeom>
        </p:spPr>
      </p:pic>
      <p:pic>
        <p:nvPicPr>
          <p:cNvPr id="1026" name="Picture 2" descr="Image result for great ormond street hospital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597" y="-17798"/>
            <a:ext cx="2296403" cy="36157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34180" y="3861048"/>
            <a:ext cx="8330307" cy="1470025"/>
          </a:xfrm>
        </p:spPr>
        <p:txBody>
          <a:bodyPr>
            <a:normAutofit/>
          </a:bodyPr>
          <a:lstStyle/>
          <a:p>
            <a:r>
              <a:rPr lang="en-GB" dirty="0">
                <a:solidFill>
                  <a:srgbClr val="000102"/>
                </a:solidFill>
              </a:rPr>
              <a:t>Wiedemann-Steiner Syndrome </a:t>
            </a:r>
            <a:r>
              <a:rPr lang="en-GB" dirty="0" smtClean="0"/>
              <a:t/>
            </a:r>
            <a:br>
              <a:rPr lang="en-GB" dirty="0" smtClean="0"/>
            </a:br>
            <a:endParaRPr lang="en-GB" sz="3100" dirty="0"/>
          </a:p>
        </p:txBody>
      </p:sp>
      <p:sp>
        <p:nvSpPr>
          <p:cNvPr id="3" name="Subtitle 2"/>
          <p:cNvSpPr>
            <a:spLocks noGrp="1"/>
          </p:cNvSpPr>
          <p:nvPr>
            <p:ph type="subTitle" idx="1"/>
          </p:nvPr>
        </p:nvSpPr>
        <p:spPr>
          <a:xfrm>
            <a:off x="957745" y="4841728"/>
            <a:ext cx="7408912" cy="1752600"/>
          </a:xfrm>
        </p:spPr>
        <p:txBody>
          <a:bodyPr/>
          <a:lstStyle/>
          <a:p>
            <a:r>
              <a:rPr lang="en-GB" b="1" dirty="0" smtClean="0">
                <a:solidFill>
                  <a:schemeClr val="tx1"/>
                </a:solidFill>
              </a:rPr>
              <a:t>Dr Wendy Jones MBBS MRCP</a:t>
            </a:r>
          </a:p>
          <a:p>
            <a:r>
              <a:rPr lang="en-GB" b="1" dirty="0" smtClean="0">
                <a:solidFill>
                  <a:schemeClr val="tx1"/>
                </a:solidFill>
              </a:rPr>
              <a:t>Great Ormond Street Hospital for </a:t>
            </a:r>
            <a:r>
              <a:rPr lang="en-GB" b="1" dirty="0" smtClean="0">
                <a:solidFill>
                  <a:schemeClr val="tx1"/>
                </a:solidFill>
              </a:rPr>
              <a:t>Children</a:t>
            </a:r>
          </a:p>
          <a:p>
            <a:r>
              <a:rPr lang="en-GB" b="1" dirty="0" smtClean="0">
                <a:solidFill>
                  <a:schemeClr val="tx2"/>
                </a:solidFill>
              </a:rPr>
              <a:t>Orlando October 2017</a:t>
            </a:r>
            <a:endParaRPr lang="en-GB" b="1" dirty="0" smtClean="0">
              <a:solidFill>
                <a:schemeClr val="tx2"/>
              </a:solidFill>
            </a:endParaRPr>
          </a:p>
        </p:txBody>
      </p:sp>
      <p:pic>
        <p:nvPicPr>
          <p:cNvPr id="1028" name="Picture 4" descr="Image result for great ormond street hospital bui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594"/>
            <a:ext cx="3580195" cy="35801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3733692" y="2678280"/>
            <a:ext cx="3052707" cy="706760"/>
          </a:xfrm>
          <a:prstGeom prst="rect">
            <a:avLst/>
          </a:prstGeom>
        </p:spPr>
      </p:pic>
      <p:pic>
        <p:nvPicPr>
          <p:cNvPr id="10" name="Picture 9"/>
          <p:cNvPicPr>
            <a:picLocks noChangeAspect="1"/>
          </p:cNvPicPr>
          <p:nvPr/>
        </p:nvPicPr>
        <p:blipFill>
          <a:blip r:embed="rId6"/>
          <a:stretch>
            <a:fillRect/>
          </a:stretch>
        </p:blipFill>
        <p:spPr>
          <a:xfrm>
            <a:off x="5455390" y="133044"/>
            <a:ext cx="1163216" cy="337528"/>
          </a:xfrm>
          <a:prstGeom prst="rect">
            <a:avLst/>
          </a:prstGeom>
        </p:spPr>
      </p:pic>
    </p:spTree>
    <p:extLst>
      <p:ext uri="{BB962C8B-B14F-4D97-AF65-F5344CB8AC3E}">
        <p14:creationId xmlns:p14="http://schemas.microsoft.com/office/powerpoint/2010/main" val="165878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KMT2A protein do?</a:t>
            </a:r>
            <a:endParaRPr lang="en-US" dirty="0"/>
          </a:p>
        </p:txBody>
      </p:sp>
      <p:pic>
        <p:nvPicPr>
          <p:cNvPr id="4" name="Picture 2" descr="N:\Resources - Final versions\MOLECULAR BIOLOGY Drawings for teaching slides\Disease-associated-mutations---alter-protein-func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r="51993"/>
          <a:stretch/>
        </p:blipFill>
        <p:spPr bwMode="auto">
          <a:xfrm>
            <a:off x="3345129" y="1417638"/>
            <a:ext cx="2737805" cy="2706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220668" y="4058897"/>
            <a:ext cx="8683065" cy="2785378"/>
          </a:xfrm>
          <a:prstGeom prst="rect">
            <a:avLst/>
          </a:prstGeom>
          <a:noFill/>
        </p:spPr>
        <p:txBody>
          <a:bodyPr wrap="square" rtlCol="0">
            <a:spAutoFit/>
          </a:bodyPr>
          <a:lstStyle/>
          <a:p>
            <a:pPr marL="342900" indent="-342900">
              <a:buFont typeface="Arial"/>
              <a:buChar char="•"/>
            </a:pPr>
            <a:r>
              <a:rPr lang="en-US" sz="2000" dirty="0"/>
              <a:t>Enzymes are biological molecules (typically proteins) that significantly speed up the rate of virtually all of the chemical reactions that take place within cells</a:t>
            </a:r>
            <a:r>
              <a:rPr lang="en-US" sz="2000" dirty="0" smtClean="0"/>
              <a:t>.</a:t>
            </a:r>
          </a:p>
          <a:p>
            <a:endParaRPr lang="en-US" sz="500" dirty="0"/>
          </a:p>
          <a:p>
            <a:pPr marL="342900" indent="-342900">
              <a:buFont typeface="Arial"/>
              <a:buChar char="•"/>
            </a:pPr>
            <a:r>
              <a:rPr lang="en-US" sz="2000" dirty="0"/>
              <a:t>They are vital for life and serve a wide range of important functions in the body, such as aiding in digestion </a:t>
            </a:r>
            <a:r>
              <a:rPr lang="en-US" sz="2000" dirty="0" smtClean="0"/>
              <a:t>and metabolism.</a:t>
            </a:r>
          </a:p>
          <a:p>
            <a:pPr marL="342900" indent="-342900">
              <a:buFont typeface="Arial"/>
              <a:buChar char="•"/>
            </a:pPr>
            <a:endParaRPr lang="en-US" sz="500" dirty="0"/>
          </a:p>
          <a:p>
            <a:pPr marL="342900" indent="-342900">
              <a:buFont typeface="Arial"/>
              <a:buChar char="•"/>
            </a:pPr>
            <a:r>
              <a:rPr lang="en-US" sz="2000" dirty="0"/>
              <a:t>Some enzymes help break large molecules into smaller pieces that are more easily absorbed by the body. Other enzymes help bind two molecules together to produce a new molecule. </a:t>
            </a:r>
            <a:endParaRPr lang="en-US" sz="2000" dirty="0" smtClean="0"/>
          </a:p>
          <a:p>
            <a:endParaRPr lang="en-US" sz="500" dirty="0"/>
          </a:p>
          <a:p>
            <a:pPr marL="342900" indent="-342900">
              <a:buFont typeface="Arial"/>
              <a:buChar char="•"/>
            </a:pPr>
            <a:r>
              <a:rPr lang="en-US" sz="2000" dirty="0" smtClean="0"/>
              <a:t>Enzymes </a:t>
            </a:r>
            <a:r>
              <a:rPr lang="en-US" sz="2000" dirty="0"/>
              <a:t>are very specific catalysts and usually work to </a:t>
            </a:r>
            <a:r>
              <a:rPr lang="en-US" sz="2000" dirty="0" smtClean="0"/>
              <a:t>speed up one reaction</a:t>
            </a:r>
            <a:endParaRPr lang="en-US" sz="2000" dirty="0"/>
          </a:p>
        </p:txBody>
      </p:sp>
      <p:sp>
        <p:nvSpPr>
          <p:cNvPr id="6" name="TextBox 5"/>
          <p:cNvSpPr txBox="1"/>
          <p:nvPr/>
        </p:nvSpPr>
        <p:spPr>
          <a:xfrm>
            <a:off x="1881320" y="1752657"/>
            <a:ext cx="1589230" cy="369332"/>
          </a:xfrm>
          <a:prstGeom prst="rect">
            <a:avLst/>
          </a:prstGeom>
          <a:noFill/>
        </p:spPr>
        <p:txBody>
          <a:bodyPr wrap="square" rtlCol="0">
            <a:spAutoFit/>
          </a:bodyPr>
          <a:lstStyle/>
          <a:p>
            <a:r>
              <a:rPr lang="en-US" b="1" i="1" dirty="0" smtClean="0"/>
              <a:t>KMT2A</a:t>
            </a:r>
            <a:r>
              <a:rPr lang="en-US" b="1" dirty="0" smtClean="0"/>
              <a:t> gene</a:t>
            </a:r>
            <a:endParaRPr lang="en-US" b="1" dirty="0"/>
          </a:p>
        </p:txBody>
      </p:sp>
      <p:sp>
        <p:nvSpPr>
          <p:cNvPr id="7" name="TextBox 6"/>
          <p:cNvSpPr txBox="1"/>
          <p:nvPr/>
        </p:nvSpPr>
        <p:spPr>
          <a:xfrm>
            <a:off x="2362951" y="3034010"/>
            <a:ext cx="2199250" cy="369332"/>
          </a:xfrm>
          <a:prstGeom prst="rect">
            <a:avLst/>
          </a:prstGeom>
          <a:noFill/>
        </p:spPr>
        <p:txBody>
          <a:bodyPr wrap="square" rtlCol="0">
            <a:spAutoFit/>
          </a:bodyPr>
          <a:lstStyle/>
          <a:p>
            <a:r>
              <a:rPr lang="en-US" b="1" dirty="0" smtClean="0"/>
              <a:t>KMT2A protein</a:t>
            </a:r>
            <a:endParaRPr lang="en-US" b="1" dirty="0"/>
          </a:p>
        </p:txBody>
      </p:sp>
    </p:spTree>
    <p:extLst>
      <p:ext uri="{BB962C8B-B14F-4D97-AF65-F5344CB8AC3E}">
        <p14:creationId xmlns:p14="http://schemas.microsoft.com/office/powerpoint/2010/main" val="2876389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KMT2A protein is an enzyme</a:t>
            </a:r>
            <a:endParaRPr lang="en-US" dirty="0"/>
          </a:p>
        </p:txBody>
      </p:sp>
      <p:sp>
        <p:nvSpPr>
          <p:cNvPr id="3" name="Content Placeholder 2"/>
          <p:cNvSpPr>
            <a:spLocks noGrp="1"/>
          </p:cNvSpPr>
          <p:nvPr>
            <p:ph idx="1"/>
          </p:nvPr>
        </p:nvSpPr>
        <p:spPr>
          <a:xfrm>
            <a:off x="457200" y="1419701"/>
            <a:ext cx="8338911" cy="4839368"/>
          </a:xfrm>
        </p:spPr>
        <p:txBody>
          <a:bodyPr>
            <a:normAutofit fontScale="92500"/>
          </a:bodyPr>
          <a:lstStyle/>
          <a:p>
            <a:r>
              <a:rPr lang="en-US" dirty="0" smtClean="0"/>
              <a:t>It catalyzes a reaction that involves the DNA itself</a:t>
            </a:r>
          </a:p>
          <a:p>
            <a:r>
              <a:rPr lang="en-US" dirty="0" smtClean="0"/>
              <a:t>The KMT2A enzyme tells DNA to be ‘open’ (be less tightly wound up) or ‘closed’ (be more tightly wound up) by catalyzing a reaction on the proteins that DNA wraps around </a:t>
            </a:r>
            <a:endParaRPr lang="en-US" dirty="0"/>
          </a:p>
          <a:p>
            <a:r>
              <a:rPr lang="en-US" dirty="0" smtClean="0"/>
              <a:t>This affects </a:t>
            </a:r>
          </a:p>
          <a:p>
            <a:pPr marL="0" indent="0">
              <a:buNone/>
            </a:pPr>
            <a:r>
              <a:rPr lang="en-US" dirty="0" smtClean="0"/>
              <a:t>    the manufacture of </a:t>
            </a:r>
          </a:p>
          <a:p>
            <a:pPr marL="0" indent="0">
              <a:buNone/>
            </a:pPr>
            <a:r>
              <a:rPr lang="en-US" dirty="0"/>
              <a:t> </a:t>
            </a:r>
            <a:r>
              <a:rPr lang="en-US" dirty="0" smtClean="0"/>
              <a:t>   other proteins in the</a:t>
            </a:r>
          </a:p>
          <a:p>
            <a:pPr marL="0" indent="0">
              <a:buNone/>
            </a:pPr>
            <a:r>
              <a:rPr lang="en-US" dirty="0"/>
              <a:t> </a:t>
            </a:r>
            <a:r>
              <a:rPr lang="en-US" dirty="0" smtClean="0"/>
              <a:t>   body</a:t>
            </a:r>
          </a:p>
          <a:p>
            <a:pPr marL="0" indent="0">
              <a:buNone/>
            </a:pPr>
            <a:endParaRPr lang="en-US" dirty="0" smtClean="0"/>
          </a:p>
        </p:txBody>
      </p:sp>
      <p:pic>
        <p:nvPicPr>
          <p:cNvPr id="4" name="Picture 2" descr="N:\Centre Staff Folders\Michelle\DRAWINGS for TEACHING SLIDES\Chromosomes-DNA-and-genes.jpg"/>
          <p:cNvPicPr>
            <a:picLocks noChangeAspect="1" noChangeArrowheads="1"/>
          </p:cNvPicPr>
          <p:nvPr/>
        </p:nvPicPr>
        <p:blipFill rotWithShape="1">
          <a:blip r:embed="rId2">
            <a:extLst>
              <a:ext uri="{28A0092B-C50C-407E-A947-70E740481C1C}">
                <a14:useLocalDpi xmlns:a14="http://schemas.microsoft.com/office/drawing/2010/main" val="0"/>
              </a:ext>
            </a:extLst>
          </a:blip>
          <a:srcRect t="15534"/>
          <a:stretch/>
        </p:blipFill>
        <p:spPr>
          <a:xfrm>
            <a:off x="5522148" y="4362823"/>
            <a:ext cx="3274396" cy="1804275"/>
          </a:xfrm>
          <a:prstGeom prst="rect">
            <a:avLst/>
          </a:prstGeom>
        </p:spPr>
      </p:pic>
      <p:cxnSp>
        <p:nvCxnSpPr>
          <p:cNvPr id="6" name="Straight Arrow Connector 5"/>
          <p:cNvCxnSpPr/>
          <p:nvPr/>
        </p:nvCxnSpPr>
        <p:spPr>
          <a:xfrm flipH="1">
            <a:off x="7007918" y="4064904"/>
            <a:ext cx="517361" cy="5958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1272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16101" y="1440692"/>
            <a:ext cx="8686800" cy="5016721"/>
          </a:xfrm>
        </p:spPr>
        <p:txBody>
          <a:bodyPr>
            <a:normAutofit fontScale="92500" lnSpcReduction="10000"/>
          </a:bodyPr>
          <a:lstStyle/>
          <a:p>
            <a:r>
              <a:rPr lang="en-US" dirty="0" smtClean="0"/>
              <a:t>The </a:t>
            </a:r>
            <a:r>
              <a:rPr lang="en-US" i="1" dirty="0" smtClean="0"/>
              <a:t>KMT2A</a:t>
            </a:r>
            <a:r>
              <a:rPr lang="en-US" dirty="0" smtClean="0"/>
              <a:t> gene gives the body instructions to make a protein called KMT2A</a:t>
            </a:r>
          </a:p>
          <a:p>
            <a:r>
              <a:rPr lang="en-US" dirty="0" smtClean="0"/>
              <a:t>The KMT2A protein is an enzyme</a:t>
            </a:r>
          </a:p>
          <a:p>
            <a:r>
              <a:rPr lang="en-US" dirty="0"/>
              <a:t>The KMT2A enzyme tells DNA to be ‘open’ (be less tightly wound up) or ‘closed’ (be more tightly wound up) by catalyzing a reaction on the proteins that DNA wraps around </a:t>
            </a:r>
          </a:p>
          <a:p>
            <a:r>
              <a:rPr lang="en-US" dirty="0" smtClean="0"/>
              <a:t>Having a alteration in one copy of the </a:t>
            </a:r>
            <a:r>
              <a:rPr lang="en-US" i="1" dirty="0" smtClean="0"/>
              <a:t>KMT2A </a:t>
            </a:r>
            <a:r>
              <a:rPr lang="en-US" dirty="0" smtClean="0"/>
              <a:t>gene affects the manufacture of a number of proteins in the body and this likely causes the features of Wiedemann-Steiner syndrome</a:t>
            </a:r>
          </a:p>
          <a:p>
            <a:pPr marL="0" indent="0">
              <a:buNone/>
            </a:pPr>
            <a:endParaRPr lang="en-US" dirty="0"/>
          </a:p>
        </p:txBody>
      </p:sp>
    </p:spTree>
    <p:extLst>
      <p:ext uri="{BB962C8B-B14F-4D97-AF65-F5344CB8AC3E}">
        <p14:creationId xmlns:p14="http://schemas.microsoft.com/office/powerpoint/2010/main" val="4228295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18"/>
            <a:ext cx="8229600" cy="1143000"/>
          </a:xfrm>
        </p:spPr>
        <p:txBody>
          <a:bodyPr>
            <a:normAutofit fontScale="90000"/>
          </a:bodyPr>
          <a:lstStyle/>
          <a:p>
            <a:r>
              <a:rPr lang="en-US" b="1" dirty="0" smtClean="0"/>
              <a:t>What is a </a:t>
            </a:r>
            <a:r>
              <a:rPr lang="en-US" b="1" i="1" dirty="0" smtClean="0"/>
              <a:t>de novo </a:t>
            </a:r>
            <a:r>
              <a:rPr lang="en-US" b="1" dirty="0" smtClean="0"/>
              <a:t>alteration (mutation)? </a:t>
            </a:r>
            <a:endParaRPr lang="en-US" dirty="0"/>
          </a:p>
        </p:txBody>
      </p:sp>
      <p:pic>
        <p:nvPicPr>
          <p:cNvPr id="3" name="Picture 2"/>
          <p:cNvPicPr>
            <a:picLocks noChangeAspect="1"/>
          </p:cNvPicPr>
          <p:nvPr/>
        </p:nvPicPr>
        <p:blipFill rotWithShape="1">
          <a:blip r:embed="rId2"/>
          <a:srcRect t="10585" b="3718"/>
          <a:stretch/>
        </p:blipFill>
        <p:spPr>
          <a:xfrm>
            <a:off x="1422663" y="1594946"/>
            <a:ext cx="6086939" cy="4833817"/>
          </a:xfrm>
          <a:prstGeom prst="rect">
            <a:avLst/>
          </a:prstGeom>
        </p:spPr>
      </p:pic>
    </p:spTree>
    <p:extLst>
      <p:ext uri="{BB962C8B-B14F-4D97-AF65-F5344CB8AC3E}">
        <p14:creationId xmlns:p14="http://schemas.microsoft.com/office/powerpoint/2010/main" val="328686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18"/>
            <a:ext cx="8229600" cy="1143000"/>
          </a:xfrm>
        </p:spPr>
        <p:txBody>
          <a:bodyPr>
            <a:normAutofit/>
          </a:bodyPr>
          <a:lstStyle/>
          <a:p>
            <a:r>
              <a:rPr lang="en-US" b="1" i="1" dirty="0" smtClean="0"/>
              <a:t>de novo </a:t>
            </a:r>
            <a:r>
              <a:rPr lang="en-US" b="1" dirty="0" smtClean="0"/>
              <a:t>alteration (mutation)? </a:t>
            </a:r>
            <a:endParaRPr lang="en-US" dirty="0"/>
          </a:p>
        </p:txBody>
      </p:sp>
      <p:pic>
        <p:nvPicPr>
          <p:cNvPr id="3" name="Picture 2"/>
          <p:cNvPicPr>
            <a:picLocks noChangeAspect="1"/>
          </p:cNvPicPr>
          <p:nvPr/>
        </p:nvPicPr>
        <p:blipFill rotWithShape="1">
          <a:blip r:embed="rId3"/>
          <a:srcRect t="10585" b="3718"/>
          <a:stretch/>
        </p:blipFill>
        <p:spPr>
          <a:xfrm>
            <a:off x="2022348" y="1130745"/>
            <a:ext cx="4562291" cy="3623050"/>
          </a:xfrm>
          <a:prstGeom prst="rect">
            <a:avLst/>
          </a:prstGeom>
        </p:spPr>
      </p:pic>
      <p:sp>
        <p:nvSpPr>
          <p:cNvPr id="4" name="TextBox 3"/>
          <p:cNvSpPr txBox="1"/>
          <p:nvPr/>
        </p:nvSpPr>
        <p:spPr>
          <a:xfrm>
            <a:off x="457200" y="5103674"/>
            <a:ext cx="8525344" cy="1754326"/>
          </a:xfrm>
          <a:prstGeom prst="rect">
            <a:avLst/>
          </a:prstGeom>
          <a:noFill/>
        </p:spPr>
        <p:txBody>
          <a:bodyPr wrap="square" rtlCol="0">
            <a:spAutoFit/>
          </a:bodyPr>
          <a:lstStyle/>
          <a:p>
            <a:pPr marL="285750" indent="-285750">
              <a:buFont typeface="Arial"/>
              <a:buChar char="•"/>
            </a:pPr>
            <a:r>
              <a:rPr lang="en-US" sz="2400" dirty="0"/>
              <a:t>A couple who have a child with a </a:t>
            </a:r>
            <a:r>
              <a:rPr lang="en-US" sz="2400" i="1" dirty="0"/>
              <a:t>KMT2A </a:t>
            </a:r>
            <a:r>
              <a:rPr lang="en-US" sz="2400" dirty="0"/>
              <a:t>alteration and WSS, but who </a:t>
            </a:r>
            <a:r>
              <a:rPr lang="en-US" sz="2400" dirty="0" smtClean="0"/>
              <a:t>did </a:t>
            </a:r>
            <a:r>
              <a:rPr lang="en-US" sz="2400" dirty="0"/>
              <a:t>not carry the </a:t>
            </a:r>
            <a:r>
              <a:rPr lang="en-US" sz="2400" i="1" dirty="0"/>
              <a:t>KMT2A </a:t>
            </a:r>
            <a:r>
              <a:rPr lang="en-US" sz="2400" dirty="0"/>
              <a:t>alteration themselves </a:t>
            </a:r>
            <a:r>
              <a:rPr lang="en-US" sz="2400" dirty="0" smtClean="0"/>
              <a:t>on a blood test have </a:t>
            </a:r>
            <a:r>
              <a:rPr lang="en-US" sz="2400" dirty="0"/>
              <a:t>a low chance of having a further child with WSS. </a:t>
            </a:r>
            <a:endParaRPr lang="en-US" sz="2400" dirty="0" smtClean="0"/>
          </a:p>
          <a:p>
            <a:endParaRPr lang="en-US" dirty="0" smtClean="0"/>
          </a:p>
          <a:p>
            <a:endParaRPr lang="en-US" dirty="0"/>
          </a:p>
        </p:txBody>
      </p:sp>
    </p:spTree>
    <p:extLst>
      <p:ext uri="{BB962C8B-B14F-4D97-AF65-F5344CB8AC3E}">
        <p14:creationId xmlns:p14="http://schemas.microsoft.com/office/powerpoint/2010/main" val="3487707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18"/>
            <a:ext cx="8229600" cy="1143000"/>
          </a:xfrm>
        </p:spPr>
        <p:txBody>
          <a:bodyPr>
            <a:noAutofit/>
          </a:bodyPr>
          <a:lstStyle/>
          <a:p>
            <a:r>
              <a:rPr lang="en-US" sz="3600" b="1" dirty="0" smtClean="0"/>
              <a:t>What is the inheritance if you have WSS? </a:t>
            </a:r>
            <a:endParaRPr lang="en-US" sz="3600" dirty="0"/>
          </a:p>
        </p:txBody>
      </p:sp>
      <p:pic>
        <p:nvPicPr>
          <p:cNvPr id="4" name="Picture 3"/>
          <p:cNvPicPr>
            <a:picLocks noChangeAspect="1"/>
          </p:cNvPicPr>
          <p:nvPr/>
        </p:nvPicPr>
        <p:blipFill>
          <a:blip r:embed="rId2"/>
          <a:stretch>
            <a:fillRect/>
          </a:stretch>
        </p:blipFill>
        <p:spPr>
          <a:xfrm>
            <a:off x="3008938" y="1110218"/>
            <a:ext cx="2650507" cy="3418895"/>
          </a:xfrm>
          <a:prstGeom prst="rect">
            <a:avLst/>
          </a:prstGeom>
        </p:spPr>
      </p:pic>
      <p:sp>
        <p:nvSpPr>
          <p:cNvPr id="6" name="Rectangle 5"/>
          <p:cNvSpPr/>
          <p:nvPr/>
        </p:nvSpPr>
        <p:spPr>
          <a:xfrm>
            <a:off x="457200" y="4536141"/>
            <a:ext cx="8093988" cy="2123658"/>
          </a:xfrm>
          <a:prstGeom prst="rect">
            <a:avLst/>
          </a:prstGeom>
        </p:spPr>
        <p:txBody>
          <a:bodyPr wrap="square">
            <a:spAutoFit/>
          </a:bodyPr>
          <a:lstStyle/>
          <a:p>
            <a:pPr marL="342900" indent="-342900">
              <a:buFont typeface="Arial"/>
              <a:buChar char="•"/>
            </a:pPr>
            <a:r>
              <a:rPr lang="en-US" sz="2200" dirty="0"/>
              <a:t>If a person with WSS and a </a:t>
            </a:r>
            <a:r>
              <a:rPr lang="en-US" sz="2200" i="1" dirty="0"/>
              <a:t>KMT2A </a:t>
            </a:r>
            <a:r>
              <a:rPr lang="en-US" sz="2200" dirty="0"/>
              <a:t>alteration has children the chance of them passing on the condition to each of their children is 1 in 2 (50%). This is known as </a:t>
            </a:r>
            <a:r>
              <a:rPr lang="en-US" sz="2200" dirty="0" smtClean="0"/>
              <a:t>‘autosomal dominant’ inheritance.</a:t>
            </a:r>
          </a:p>
          <a:p>
            <a:pPr marL="342900" indent="-342900">
              <a:buFont typeface="Arial"/>
              <a:buChar char="•"/>
            </a:pPr>
            <a:r>
              <a:rPr lang="en-US" sz="2200" dirty="0"/>
              <a:t>If people with WSS or their parents are planning a pregnancy and would like to discuss their options they should contact their local genetics </a:t>
            </a:r>
            <a:r>
              <a:rPr lang="en-US" sz="2200" dirty="0" err="1"/>
              <a:t>centre</a:t>
            </a:r>
            <a:r>
              <a:rPr lang="en-US" sz="2200" dirty="0"/>
              <a:t>. </a:t>
            </a:r>
          </a:p>
        </p:txBody>
      </p:sp>
    </p:spTree>
    <p:extLst>
      <p:ext uri="{BB962C8B-B14F-4D97-AF65-F5344CB8AC3E}">
        <p14:creationId xmlns:p14="http://schemas.microsoft.com/office/powerpoint/2010/main" val="1949325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411" y="344384"/>
            <a:ext cx="6481872" cy="9172667"/>
          </a:xfrm>
          <a:prstGeom prst="rect">
            <a:avLst/>
          </a:prstGeom>
          <a:solidFill>
            <a:schemeClr val="bg1"/>
          </a:solidFill>
          <a:ln>
            <a:solidFill>
              <a:schemeClr val="tx1"/>
            </a:solidFill>
          </a:ln>
        </p:spPr>
      </p:pic>
    </p:spTree>
    <p:extLst>
      <p:ext uri="{BB962C8B-B14F-4D97-AF65-F5344CB8AC3E}">
        <p14:creationId xmlns:p14="http://schemas.microsoft.com/office/powerpoint/2010/main" val="1826326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271" y="368134"/>
            <a:ext cx="7353960" cy="10406781"/>
          </a:xfrm>
          <a:prstGeom prst="rect">
            <a:avLst/>
          </a:prstGeom>
          <a:solidFill>
            <a:schemeClr val="bg1"/>
          </a:solidFill>
          <a:ln>
            <a:solidFill>
              <a:schemeClr val="tx1"/>
            </a:solidFill>
          </a:ln>
        </p:spPr>
      </p:pic>
    </p:spTree>
    <p:extLst>
      <p:ext uri="{BB962C8B-B14F-4D97-AF65-F5344CB8AC3E}">
        <p14:creationId xmlns:p14="http://schemas.microsoft.com/office/powerpoint/2010/main" val="8980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Centre Staff Folders\Michelle\DRAWINGS for TEACHING SLIDES\Chromosomes-DNA-and-gen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4951" y="577351"/>
            <a:ext cx="8694737" cy="5672138"/>
          </a:xfrm>
        </p:spPr>
      </p:pic>
      <p:sp>
        <p:nvSpPr>
          <p:cNvPr id="5" name="Rectangle 2"/>
          <p:cNvSpPr>
            <a:spLocks noGrp="1" noChangeArrowheads="1"/>
          </p:cNvSpPr>
          <p:nvPr>
            <p:ph type="title"/>
          </p:nvPr>
        </p:nvSpPr>
        <p:spPr>
          <a:xfrm>
            <a:off x="285750" y="785813"/>
            <a:ext cx="8643938" cy="604837"/>
          </a:xfrm>
        </p:spPr>
        <p:txBody>
          <a:bodyPr rtlCol="0">
            <a:normAutofit fontScale="90000"/>
          </a:bodyPr>
          <a:lstStyle/>
          <a:p>
            <a:pPr fontAlgn="auto">
              <a:spcAft>
                <a:spcPts val="0"/>
              </a:spcAft>
              <a:defRPr/>
            </a:pPr>
            <a:r>
              <a:rPr lang="en-GB" sz="3600" dirty="0" smtClean="0"/>
              <a:t>The structure of DNA, genes &amp; chromosomes</a:t>
            </a:r>
            <a:endParaRPr lang="en-GB" sz="3600" dirty="0"/>
          </a:p>
        </p:txBody>
      </p:sp>
    </p:spTree>
    <p:extLst>
      <p:ext uri="{BB962C8B-B14F-4D97-AF65-F5344CB8AC3E}">
        <p14:creationId xmlns:p14="http://schemas.microsoft.com/office/powerpoint/2010/main" val="1257115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932" y="3496856"/>
            <a:ext cx="6766199" cy="146898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931" y="2220560"/>
            <a:ext cx="6766198" cy="146898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018" y="4755361"/>
            <a:ext cx="6825112" cy="148177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4611" y="1015053"/>
            <a:ext cx="6743692" cy="1464100"/>
          </a:xfrm>
          <a:prstGeom prst="rect">
            <a:avLst/>
          </a:prstGeom>
        </p:spPr>
      </p:pic>
      <p:sp>
        <p:nvSpPr>
          <p:cNvPr id="6" name="Freeform 5"/>
          <p:cNvSpPr/>
          <p:nvPr/>
        </p:nvSpPr>
        <p:spPr>
          <a:xfrm>
            <a:off x="1177019" y="1776398"/>
            <a:ext cx="6660594" cy="1187063"/>
          </a:xfrm>
          <a:custGeom>
            <a:avLst/>
            <a:gdLst>
              <a:gd name="connsiteX0" fmla="*/ 1050437 w 12407037"/>
              <a:gd name="connsiteY0" fmla="*/ 2159705 h 2159705"/>
              <a:gd name="connsiteX1" fmla="*/ 1012337 w 12407037"/>
              <a:gd name="connsiteY1" fmla="*/ 1264355 h 2159705"/>
              <a:gd name="connsiteX2" fmla="*/ 11661287 w 12407037"/>
              <a:gd name="connsiteY2" fmla="*/ 654755 h 2159705"/>
              <a:gd name="connsiteX3" fmla="*/ 11508887 w 12407037"/>
              <a:gd name="connsiteY3" fmla="*/ 45155 h 2159705"/>
              <a:gd name="connsiteX4" fmla="*/ 11489837 w 12407037"/>
              <a:gd name="connsiteY4" fmla="*/ 45155 h 2159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7037" h="2159705">
                <a:moveTo>
                  <a:pt x="1050437" y="2159705"/>
                </a:moveTo>
                <a:cubicBezTo>
                  <a:pt x="147149" y="1837442"/>
                  <a:pt x="-756138" y="1515180"/>
                  <a:pt x="1012337" y="1264355"/>
                </a:cubicBezTo>
                <a:cubicBezTo>
                  <a:pt x="2780812" y="1013530"/>
                  <a:pt x="9911862" y="857955"/>
                  <a:pt x="11661287" y="654755"/>
                </a:cubicBezTo>
                <a:cubicBezTo>
                  <a:pt x="13410712" y="451555"/>
                  <a:pt x="11537462" y="146755"/>
                  <a:pt x="11508887" y="45155"/>
                </a:cubicBezTo>
                <a:cubicBezTo>
                  <a:pt x="11480312" y="-56445"/>
                  <a:pt x="11489837" y="45155"/>
                  <a:pt x="11489837" y="45155"/>
                </a:cubicBezTo>
              </a:path>
            </a:pathLst>
          </a:cu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p>
            <a:pPr algn="ctr"/>
            <a:endParaRPr lang="en-US" sz="965"/>
          </a:p>
        </p:txBody>
      </p:sp>
      <p:sp>
        <p:nvSpPr>
          <p:cNvPr id="7" name="Freeform 6"/>
          <p:cNvSpPr/>
          <p:nvPr/>
        </p:nvSpPr>
        <p:spPr>
          <a:xfrm>
            <a:off x="1177019" y="2976300"/>
            <a:ext cx="6731284" cy="1265222"/>
          </a:xfrm>
          <a:custGeom>
            <a:avLst/>
            <a:gdLst>
              <a:gd name="connsiteX0" fmla="*/ 1050437 w 12407037"/>
              <a:gd name="connsiteY0" fmla="*/ 2159705 h 2159705"/>
              <a:gd name="connsiteX1" fmla="*/ 1012337 w 12407037"/>
              <a:gd name="connsiteY1" fmla="*/ 1264355 h 2159705"/>
              <a:gd name="connsiteX2" fmla="*/ 11661287 w 12407037"/>
              <a:gd name="connsiteY2" fmla="*/ 654755 h 2159705"/>
              <a:gd name="connsiteX3" fmla="*/ 11508887 w 12407037"/>
              <a:gd name="connsiteY3" fmla="*/ 45155 h 2159705"/>
              <a:gd name="connsiteX4" fmla="*/ 11489837 w 12407037"/>
              <a:gd name="connsiteY4" fmla="*/ 45155 h 2159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7037" h="2159705">
                <a:moveTo>
                  <a:pt x="1050437" y="2159705"/>
                </a:moveTo>
                <a:cubicBezTo>
                  <a:pt x="147149" y="1837442"/>
                  <a:pt x="-756138" y="1515180"/>
                  <a:pt x="1012337" y="1264355"/>
                </a:cubicBezTo>
                <a:cubicBezTo>
                  <a:pt x="2780812" y="1013530"/>
                  <a:pt x="9911862" y="857955"/>
                  <a:pt x="11661287" y="654755"/>
                </a:cubicBezTo>
                <a:cubicBezTo>
                  <a:pt x="13410712" y="451555"/>
                  <a:pt x="11537462" y="146755"/>
                  <a:pt x="11508887" y="45155"/>
                </a:cubicBezTo>
                <a:cubicBezTo>
                  <a:pt x="11480312" y="-56445"/>
                  <a:pt x="11489837" y="45155"/>
                  <a:pt x="11489837" y="45155"/>
                </a:cubicBezTo>
              </a:path>
            </a:pathLst>
          </a:cu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p>
            <a:pPr algn="ctr"/>
            <a:endParaRPr lang="en-US" sz="965"/>
          </a:p>
        </p:txBody>
      </p:sp>
      <p:sp>
        <p:nvSpPr>
          <p:cNvPr id="8" name="Freeform 7"/>
          <p:cNvSpPr/>
          <p:nvPr/>
        </p:nvSpPr>
        <p:spPr>
          <a:xfrm>
            <a:off x="1177018" y="4241523"/>
            <a:ext cx="6741386" cy="1308524"/>
          </a:xfrm>
          <a:custGeom>
            <a:avLst/>
            <a:gdLst>
              <a:gd name="connsiteX0" fmla="*/ 1050437 w 12407037"/>
              <a:gd name="connsiteY0" fmla="*/ 2159705 h 2159705"/>
              <a:gd name="connsiteX1" fmla="*/ 1012337 w 12407037"/>
              <a:gd name="connsiteY1" fmla="*/ 1264355 h 2159705"/>
              <a:gd name="connsiteX2" fmla="*/ 11661287 w 12407037"/>
              <a:gd name="connsiteY2" fmla="*/ 654755 h 2159705"/>
              <a:gd name="connsiteX3" fmla="*/ 11508887 w 12407037"/>
              <a:gd name="connsiteY3" fmla="*/ 45155 h 2159705"/>
              <a:gd name="connsiteX4" fmla="*/ 11489837 w 12407037"/>
              <a:gd name="connsiteY4" fmla="*/ 45155 h 2159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7037" h="2159705">
                <a:moveTo>
                  <a:pt x="1050437" y="2159705"/>
                </a:moveTo>
                <a:cubicBezTo>
                  <a:pt x="147149" y="1837442"/>
                  <a:pt x="-756138" y="1515180"/>
                  <a:pt x="1012337" y="1264355"/>
                </a:cubicBezTo>
                <a:cubicBezTo>
                  <a:pt x="2780812" y="1013530"/>
                  <a:pt x="9911862" y="857955"/>
                  <a:pt x="11661287" y="654755"/>
                </a:cubicBezTo>
                <a:cubicBezTo>
                  <a:pt x="13410712" y="451555"/>
                  <a:pt x="11537462" y="146755"/>
                  <a:pt x="11508887" y="45155"/>
                </a:cubicBezTo>
                <a:cubicBezTo>
                  <a:pt x="11480312" y="-56445"/>
                  <a:pt x="11489837" y="45155"/>
                  <a:pt x="11489837" y="45155"/>
                </a:cubicBezTo>
              </a:path>
            </a:pathLst>
          </a:cu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p>
            <a:pPr algn="ctr"/>
            <a:endParaRPr lang="en-US" sz="965"/>
          </a:p>
        </p:txBody>
      </p:sp>
      <p:sp>
        <p:nvSpPr>
          <p:cNvPr id="5" name="TextBox 4"/>
          <p:cNvSpPr txBox="1"/>
          <p:nvPr/>
        </p:nvSpPr>
        <p:spPr>
          <a:xfrm>
            <a:off x="475014" y="206313"/>
            <a:ext cx="8021310" cy="984885"/>
          </a:xfrm>
          <a:prstGeom prst="rect">
            <a:avLst/>
          </a:prstGeom>
          <a:noFill/>
        </p:spPr>
        <p:txBody>
          <a:bodyPr wrap="square" rtlCol="0">
            <a:spAutoFit/>
          </a:bodyPr>
          <a:lstStyle/>
          <a:p>
            <a:pPr algn="just"/>
            <a:r>
              <a:rPr lang="en-GB" sz="2000" b="1" dirty="0" smtClean="0"/>
              <a:t>Figure 1: Distribution </a:t>
            </a:r>
            <a:r>
              <a:rPr lang="en-GB" sz="2000" b="1" dirty="0"/>
              <a:t>of </a:t>
            </a:r>
            <a:r>
              <a:rPr lang="en-GB" sz="2000" b="1" i="1" dirty="0"/>
              <a:t>KMT2A </a:t>
            </a:r>
            <a:r>
              <a:rPr lang="en-GB" sz="2000" b="1" dirty="0"/>
              <a:t>variants in individuals with </a:t>
            </a:r>
            <a:r>
              <a:rPr lang="en-GB" sz="2000" b="1" dirty="0" err="1"/>
              <a:t>Wiedemann</a:t>
            </a:r>
            <a:r>
              <a:rPr lang="en-GB" sz="2000" b="1" dirty="0"/>
              <a:t>-Steiner syndrome and control missense variants from the </a:t>
            </a:r>
            <a:r>
              <a:rPr lang="en-GB" sz="2000" b="1" dirty="0" err="1"/>
              <a:t>ExAC</a:t>
            </a:r>
            <a:r>
              <a:rPr lang="en-GB" sz="2000" b="1" dirty="0"/>
              <a:t> database</a:t>
            </a:r>
          </a:p>
          <a:p>
            <a:endParaRPr lang="en-US" dirty="0"/>
          </a:p>
        </p:txBody>
      </p:sp>
    </p:spTree>
    <p:extLst>
      <p:ext uri="{BB962C8B-B14F-4D97-AF65-F5344CB8AC3E}">
        <p14:creationId xmlns:p14="http://schemas.microsoft.com/office/powerpoint/2010/main" val="366359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47887" y="78924"/>
            <a:ext cx="9324975" cy="1143000"/>
          </a:xfrm>
        </p:spPr>
        <p:txBody>
          <a:bodyPr/>
          <a:lstStyle/>
          <a:p>
            <a:r>
              <a:rPr lang="en-US" sz="2400" b="1" dirty="0" smtClean="0">
                <a:latin typeface="Arial" charset="0"/>
                <a:ea typeface="ＭＳ Ｐゴシック" charset="0"/>
                <a:cs typeface="Arial" charset="0"/>
              </a:rPr>
              <a:t>Wiedemann</a:t>
            </a:r>
            <a:r>
              <a:rPr lang="en-US" sz="2400" b="1" dirty="0">
                <a:latin typeface="Arial" charset="0"/>
                <a:ea typeface="ＭＳ Ｐゴシック" charset="0"/>
                <a:cs typeface="Arial" charset="0"/>
              </a:rPr>
              <a:t>-Steiner </a:t>
            </a:r>
            <a:r>
              <a:rPr lang="en-US" sz="2400" b="1" dirty="0" smtClean="0">
                <a:latin typeface="Arial" charset="0"/>
                <a:ea typeface="ＭＳ Ｐゴシック" charset="0"/>
                <a:cs typeface="Arial" charset="0"/>
              </a:rPr>
              <a:t>syndrome</a:t>
            </a:r>
            <a:endParaRPr lang="en-US" sz="2400" b="1" dirty="0">
              <a:latin typeface="Arial" charset="0"/>
              <a:ea typeface="ＭＳ Ｐゴシック" charset="0"/>
              <a:cs typeface="Arial" charset="0"/>
            </a:endParaRPr>
          </a:p>
        </p:txBody>
      </p:sp>
      <p:pic>
        <p:nvPicPr>
          <p:cNvPr id="25602" name="Picture 3" descr="Steiner.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2256" y="3315791"/>
            <a:ext cx="2080455" cy="252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3" name="Picture 13" descr="Wiedeman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35" y="3315791"/>
            <a:ext cx="1890996" cy="252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507436" y="6096882"/>
            <a:ext cx="9213851" cy="276225"/>
          </a:xfrm>
          <a:prstGeom prst="rect">
            <a:avLst/>
          </a:prstGeom>
        </p:spPr>
        <p:txBody>
          <a:bodyPr>
            <a:spAutoFit/>
          </a:bodyPr>
          <a:lstStyle/>
          <a:p>
            <a:pPr>
              <a:defRPr/>
            </a:pPr>
            <a:r>
              <a:rPr lang="en-US" sz="1200" dirty="0" smtClean="0"/>
              <a:t>Wiedemann et al, 1989. Atlas der </a:t>
            </a:r>
            <a:r>
              <a:rPr lang="en-US" sz="1200" dirty="0" err="1" smtClean="0"/>
              <a:t>klinischen</a:t>
            </a:r>
            <a:r>
              <a:rPr lang="en-US" sz="1200" dirty="0" smtClean="0"/>
              <a:t> Syndrome /  </a:t>
            </a:r>
            <a:r>
              <a:rPr lang="en-US" sz="1200" dirty="0" smtClean="0">
                <a:latin typeface="Calibri" charset="0"/>
              </a:rPr>
              <a:t>Steiner, 2000, </a:t>
            </a:r>
            <a:r>
              <a:rPr lang="en-US" sz="1200" dirty="0" err="1" smtClean="0">
                <a:latin typeface="Calibri" charset="0"/>
              </a:rPr>
              <a:t>Clin</a:t>
            </a:r>
            <a:r>
              <a:rPr lang="en-US" sz="1200" dirty="0" smtClean="0">
                <a:latin typeface="Calibri" charset="0"/>
              </a:rPr>
              <a:t> </a:t>
            </a:r>
            <a:r>
              <a:rPr lang="en-US" sz="1200" dirty="0" err="1" smtClean="0">
                <a:latin typeface="Calibri" charset="0"/>
              </a:rPr>
              <a:t>Dysmorphol</a:t>
            </a:r>
            <a:r>
              <a:rPr lang="en-US" sz="1200" dirty="0" smtClean="0">
                <a:latin typeface="Calibri" charset="0"/>
              </a:rPr>
              <a:t>, </a:t>
            </a:r>
            <a:endParaRPr lang="en-US" sz="1200" dirty="0">
              <a:latin typeface="+mj-lt"/>
            </a:endParaRPr>
          </a:p>
        </p:txBody>
      </p:sp>
      <p:cxnSp>
        <p:nvCxnSpPr>
          <p:cNvPr id="12" name="Straight Connector 11"/>
          <p:cNvCxnSpPr/>
          <p:nvPr/>
        </p:nvCxnSpPr>
        <p:spPr>
          <a:xfrm flipH="1">
            <a:off x="2539531" y="846715"/>
            <a:ext cx="611681" cy="6115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3715607" y="846715"/>
            <a:ext cx="721173" cy="13495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298047" y="861286"/>
            <a:ext cx="0" cy="1349581"/>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690994" y="2210867"/>
            <a:ext cx="3086094" cy="2831544"/>
          </a:xfrm>
          <a:prstGeom prst="rect">
            <a:avLst/>
          </a:prstGeom>
          <a:noFill/>
        </p:spPr>
        <p:txBody>
          <a:bodyPr wrap="square" rtlCol="0">
            <a:spAutoFit/>
          </a:bodyPr>
          <a:lstStyle/>
          <a:p>
            <a:r>
              <a:rPr lang="en-US" sz="2400" b="1" dirty="0" smtClean="0">
                <a:solidFill>
                  <a:srgbClr val="FF0000"/>
                </a:solidFill>
              </a:rPr>
              <a:t>‘Syndrome’</a:t>
            </a:r>
          </a:p>
          <a:p>
            <a:endParaRPr lang="en-US" sz="1000" dirty="0"/>
          </a:p>
          <a:p>
            <a:r>
              <a:rPr lang="en-US" sz="2400" dirty="0" smtClean="0"/>
              <a:t>Comes from a Greek word which means</a:t>
            </a:r>
            <a:r>
              <a:rPr lang="en-US" sz="2400" dirty="0" smtClean="0">
                <a:solidFill>
                  <a:srgbClr val="FF0000"/>
                </a:solidFill>
              </a:rPr>
              <a:t> </a:t>
            </a:r>
          </a:p>
          <a:p>
            <a:r>
              <a:rPr lang="en-US" sz="2400" dirty="0" smtClean="0">
                <a:solidFill>
                  <a:srgbClr val="FF0000"/>
                </a:solidFill>
              </a:rPr>
              <a:t>‘to come together’.  </a:t>
            </a:r>
            <a:endParaRPr lang="en-US" sz="2400" dirty="0">
              <a:solidFill>
                <a:srgbClr val="FF0000"/>
              </a:solidFill>
            </a:endParaRPr>
          </a:p>
          <a:p>
            <a:r>
              <a:rPr lang="en-US" sz="2400" dirty="0" smtClean="0"/>
              <a:t>Describes features that are seen together in a certain condition  </a:t>
            </a:r>
            <a:endParaRPr lang="en-US" sz="2400" dirty="0"/>
          </a:p>
        </p:txBody>
      </p:sp>
      <p:sp>
        <p:nvSpPr>
          <p:cNvPr id="18" name="TextBox 17"/>
          <p:cNvSpPr txBox="1"/>
          <p:nvPr/>
        </p:nvSpPr>
        <p:spPr>
          <a:xfrm>
            <a:off x="376263" y="1501485"/>
            <a:ext cx="3449087" cy="830997"/>
          </a:xfrm>
          <a:prstGeom prst="rect">
            <a:avLst/>
          </a:prstGeom>
          <a:noFill/>
        </p:spPr>
        <p:txBody>
          <a:bodyPr wrap="square" rtlCol="0">
            <a:spAutoFit/>
          </a:bodyPr>
          <a:lstStyle/>
          <a:p>
            <a:r>
              <a:rPr lang="en-US" sz="3600" b="1" baseline="30000" dirty="0"/>
              <a:t>Dr </a:t>
            </a:r>
            <a:r>
              <a:rPr lang="en-US" sz="3600" b="1" baseline="30000" dirty="0" smtClean="0"/>
              <a:t>Hans</a:t>
            </a:r>
            <a:r>
              <a:rPr lang="en-US" sz="3600" b="1" baseline="30000" dirty="0"/>
              <a:t> </a:t>
            </a:r>
            <a:r>
              <a:rPr lang="en-US" sz="3600" b="1" baseline="30000" dirty="0" smtClean="0"/>
              <a:t>Rudolf </a:t>
            </a:r>
            <a:r>
              <a:rPr lang="en-US" sz="3600" b="1" baseline="30000" dirty="0"/>
              <a:t>Wiedemann</a:t>
            </a:r>
            <a:endParaRPr lang="en-US" sz="3600" b="1" dirty="0"/>
          </a:p>
        </p:txBody>
      </p:sp>
      <p:sp>
        <p:nvSpPr>
          <p:cNvPr id="28" name="TextBox 27"/>
          <p:cNvSpPr txBox="1"/>
          <p:nvPr/>
        </p:nvSpPr>
        <p:spPr>
          <a:xfrm>
            <a:off x="2875663" y="2210867"/>
            <a:ext cx="2401061" cy="461665"/>
          </a:xfrm>
          <a:prstGeom prst="rect">
            <a:avLst/>
          </a:prstGeom>
          <a:noFill/>
        </p:spPr>
        <p:txBody>
          <a:bodyPr wrap="square" rtlCol="0">
            <a:spAutoFit/>
          </a:bodyPr>
          <a:lstStyle/>
          <a:p>
            <a:r>
              <a:rPr lang="en-US" sz="2400" b="1" dirty="0" smtClean="0"/>
              <a:t>Dr Carlos Steiner</a:t>
            </a:r>
            <a:endParaRPr lang="en-US" sz="2400" b="1" dirty="0"/>
          </a:p>
        </p:txBody>
      </p:sp>
    </p:spTree>
    <p:extLst>
      <p:ext uri="{BB962C8B-B14F-4D97-AF65-F5344CB8AC3E}">
        <p14:creationId xmlns:p14="http://schemas.microsoft.com/office/powerpoint/2010/main" val="141687854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553522"/>
            <a:ext cx="4680520" cy="2875477"/>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491804" y="557500"/>
            <a:ext cx="4652196" cy="2554542"/>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107392" y="5157192"/>
            <a:ext cx="7098131" cy="1296144"/>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1107393" y="3789040"/>
            <a:ext cx="6835002" cy="1368152"/>
          </a:xfrm>
          <a:prstGeom prst="rect">
            <a:avLst/>
          </a:prstGeom>
        </p:spPr>
      </p:pic>
      <p:sp>
        <p:nvSpPr>
          <p:cNvPr id="8" name="TextBox 7"/>
          <p:cNvSpPr txBox="1"/>
          <p:nvPr/>
        </p:nvSpPr>
        <p:spPr>
          <a:xfrm>
            <a:off x="144716" y="557500"/>
            <a:ext cx="504056" cy="461665"/>
          </a:xfrm>
          <a:prstGeom prst="rect">
            <a:avLst/>
          </a:prstGeom>
          <a:noFill/>
        </p:spPr>
        <p:txBody>
          <a:bodyPr wrap="square" rtlCol="0">
            <a:spAutoFit/>
          </a:bodyPr>
          <a:lstStyle/>
          <a:p>
            <a:r>
              <a:rPr lang="en-GB" sz="2400" b="1" dirty="0" smtClean="0"/>
              <a:t>A</a:t>
            </a:r>
            <a:endParaRPr lang="en-GB" sz="2400" b="1" dirty="0"/>
          </a:p>
        </p:txBody>
      </p:sp>
      <p:sp>
        <p:nvSpPr>
          <p:cNvPr id="9" name="TextBox 8"/>
          <p:cNvSpPr txBox="1"/>
          <p:nvPr/>
        </p:nvSpPr>
        <p:spPr>
          <a:xfrm>
            <a:off x="4355976" y="557500"/>
            <a:ext cx="504056" cy="461665"/>
          </a:xfrm>
          <a:prstGeom prst="rect">
            <a:avLst/>
          </a:prstGeom>
          <a:noFill/>
        </p:spPr>
        <p:txBody>
          <a:bodyPr wrap="square" rtlCol="0">
            <a:spAutoFit/>
          </a:bodyPr>
          <a:lstStyle/>
          <a:p>
            <a:r>
              <a:rPr lang="en-GB" sz="2400" b="1" dirty="0"/>
              <a:t>B</a:t>
            </a:r>
          </a:p>
        </p:txBody>
      </p:sp>
      <p:sp>
        <p:nvSpPr>
          <p:cNvPr id="10" name="TextBox 9"/>
          <p:cNvSpPr txBox="1"/>
          <p:nvPr/>
        </p:nvSpPr>
        <p:spPr>
          <a:xfrm>
            <a:off x="508494" y="4230050"/>
            <a:ext cx="504056" cy="461665"/>
          </a:xfrm>
          <a:prstGeom prst="rect">
            <a:avLst/>
          </a:prstGeom>
          <a:noFill/>
        </p:spPr>
        <p:txBody>
          <a:bodyPr wrap="square" rtlCol="0">
            <a:spAutoFit/>
          </a:bodyPr>
          <a:lstStyle/>
          <a:p>
            <a:r>
              <a:rPr lang="en-GB" sz="2400" b="1" dirty="0"/>
              <a:t>C</a:t>
            </a:r>
          </a:p>
        </p:txBody>
      </p:sp>
      <p:sp>
        <p:nvSpPr>
          <p:cNvPr id="11" name="TextBox 10"/>
          <p:cNvSpPr txBox="1"/>
          <p:nvPr/>
        </p:nvSpPr>
        <p:spPr>
          <a:xfrm>
            <a:off x="518118" y="5371935"/>
            <a:ext cx="504056" cy="461665"/>
          </a:xfrm>
          <a:prstGeom prst="rect">
            <a:avLst/>
          </a:prstGeom>
          <a:noFill/>
        </p:spPr>
        <p:txBody>
          <a:bodyPr wrap="square" rtlCol="0">
            <a:spAutoFit/>
          </a:bodyPr>
          <a:lstStyle/>
          <a:p>
            <a:r>
              <a:rPr lang="en-GB" sz="2400" b="1" dirty="0"/>
              <a:t>D</a:t>
            </a:r>
          </a:p>
        </p:txBody>
      </p:sp>
      <p:sp>
        <p:nvSpPr>
          <p:cNvPr id="2" name="Rectangle 1"/>
          <p:cNvSpPr/>
          <p:nvPr/>
        </p:nvSpPr>
        <p:spPr>
          <a:xfrm>
            <a:off x="2340260" y="51899"/>
            <a:ext cx="8523459" cy="369332"/>
          </a:xfrm>
          <a:prstGeom prst="rect">
            <a:avLst/>
          </a:prstGeom>
        </p:spPr>
        <p:txBody>
          <a:bodyPr wrap="square">
            <a:spAutoFit/>
          </a:bodyPr>
          <a:lstStyle/>
          <a:p>
            <a:r>
              <a:rPr lang="en-GB" b="1">
                <a:solidFill>
                  <a:srgbClr val="000000"/>
                </a:solidFill>
                <a:latin typeface="Helvetica" charset="0"/>
                <a:ea typeface="Times New Roman" charset="0"/>
                <a:cs typeface="Times New Roman" charset="0"/>
              </a:rPr>
              <a:t>Distribution of </a:t>
            </a:r>
            <a:r>
              <a:rPr lang="en-GB" b="1" i="1">
                <a:solidFill>
                  <a:srgbClr val="000000"/>
                </a:solidFill>
                <a:latin typeface="Helvetica" charset="0"/>
                <a:ea typeface="Times New Roman" charset="0"/>
                <a:cs typeface="Times New Roman" charset="0"/>
              </a:rPr>
              <a:t>KMT2A</a:t>
            </a:r>
            <a:r>
              <a:rPr lang="en-GB" b="1">
                <a:solidFill>
                  <a:srgbClr val="000000"/>
                </a:solidFill>
                <a:latin typeface="Helvetica" charset="0"/>
                <a:ea typeface="Times New Roman" charset="0"/>
                <a:cs typeface="Times New Roman" charset="0"/>
              </a:rPr>
              <a:t> missense mutations</a:t>
            </a:r>
            <a:r>
              <a:rPr lang="en-GB"/>
              <a:t> </a:t>
            </a:r>
            <a:endParaRPr lang="en-US" dirty="0"/>
          </a:p>
        </p:txBody>
      </p:sp>
    </p:spTree>
    <p:extLst>
      <p:ext uri="{BB962C8B-B14F-4D97-AF65-F5344CB8AC3E}">
        <p14:creationId xmlns:p14="http://schemas.microsoft.com/office/powerpoint/2010/main" val="62811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Infancy and Childhood</a:t>
            </a:r>
            <a:endParaRPr lang="en-US" dirty="0"/>
          </a:p>
        </p:txBody>
      </p:sp>
      <p:sp>
        <p:nvSpPr>
          <p:cNvPr id="3" name="Content Placeholder 2"/>
          <p:cNvSpPr>
            <a:spLocks noGrp="1"/>
          </p:cNvSpPr>
          <p:nvPr>
            <p:ph idx="1"/>
          </p:nvPr>
        </p:nvSpPr>
        <p:spPr>
          <a:xfrm>
            <a:off x="457199" y="1600200"/>
            <a:ext cx="8461169" cy="4525963"/>
          </a:xfrm>
        </p:spPr>
        <p:txBody>
          <a:bodyPr>
            <a:normAutofit/>
          </a:bodyPr>
          <a:lstStyle/>
          <a:p>
            <a:r>
              <a:rPr lang="en-US" dirty="0" smtClean="0"/>
              <a:t>Increased body hair (82%)</a:t>
            </a:r>
          </a:p>
          <a:p>
            <a:r>
              <a:rPr lang="en-US" dirty="0" smtClean="0"/>
              <a:t>Feeding </a:t>
            </a:r>
            <a:r>
              <a:rPr lang="en-US" dirty="0"/>
              <a:t>problems (75</a:t>
            </a:r>
            <a:r>
              <a:rPr lang="en-US" dirty="0" smtClean="0"/>
              <a:t>%)</a:t>
            </a:r>
          </a:p>
          <a:p>
            <a:pPr lvl="1"/>
            <a:r>
              <a:rPr lang="en-US" dirty="0"/>
              <a:t>Requiring percutaneous endoscopic gastrostomy (PEG) or percutaneous endoscopic </a:t>
            </a:r>
            <a:r>
              <a:rPr lang="en-US" dirty="0" err="1"/>
              <a:t>jejunostomy</a:t>
            </a:r>
            <a:r>
              <a:rPr lang="en-US" dirty="0"/>
              <a:t> (PEJ) tube feeding (17%)</a:t>
            </a:r>
          </a:p>
          <a:p>
            <a:r>
              <a:rPr lang="en-US" dirty="0" smtClean="0"/>
              <a:t>Constipation </a:t>
            </a:r>
            <a:r>
              <a:rPr lang="en-US" dirty="0"/>
              <a:t>(49%)</a:t>
            </a:r>
          </a:p>
          <a:p>
            <a:r>
              <a:rPr lang="en-US" dirty="0" err="1"/>
              <a:t>Hypotonia</a:t>
            </a:r>
            <a:r>
              <a:rPr lang="en-US" dirty="0"/>
              <a:t> (44%)</a:t>
            </a:r>
          </a:p>
          <a:p>
            <a:r>
              <a:rPr lang="en-US" dirty="0" smtClean="0"/>
              <a:t>Reflux (21%)</a:t>
            </a:r>
          </a:p>
        </p:txBody>
      </p:sp>
    </p:spTree>
    <p:extLst>
      <p:ext uri="{BB962C8B-B14F-4D97-AF65-F5344CB8AC3E}">
        <p14:creationId xmlns:p14="http://schemas.microsoft.com/office/powerpoint/2010/main" val="2104744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Infancy and Childhood</a:t>
            </a:r>
            <a:endParaRPr lang="en-US" dirty="0"/>
          </a:p>
        </p:txBody>
      </p:sp>
      <p:sp>
        <p:nvSpPr>
          <p:cNvPr id="3" name="Content Placeholder 2"/>
          <p:cNvSpPr>
            <a:spLocks noGrp="1"/>
          </p:cNvSpPr>
          <p:nvPr>
            <p:ph idx="1"/>
          </p:nvPr>
        </p:nvSpPr>
        <p:spPr>
          <a:xfrm>
            <a:off x="457199" y="1600200"/>
            <a:ext cx="8461169" cy="4525963"/>
          </a:xfrm>
        </p:spPr>
        <p:txBody>
          <a:bodyPr/>
          <a:lstStyle/>
          <a:p>
            <a:r>
              <a:rPr lang="en-US" dirty="0"/>
              <a:t>Seizures (17%)</a:t>
            </a:r>
          </a:p>
          <a:p>
            <a:r>
              <a:rPr lang="en-US" dirty="0" smtClean="0"/>
              <a:t>Structural heart abnormality (16%)</a:t>
            </a:r>
          </a:p>
          <a:p>
            <a:r>
              <a:rPr lang="en-US" dirty="0" smtClean="0"/>
              <a:t>Structural renal abnormality (10%)</a:t>
            </a:r>
          </a:p>
          <a:p>
            <a:r>
              <a:rPr lang="en-US" dirty="0" smtClean="0"/>
              <a:t>Menstrual abnormalities (11%)</a:t>
            </a:r>
          </a:p>
          <a:p>
            <a:r>
              <a:rPr lang="en-US" dirty="0" smtClean="0"/>
              <a:t>Increased frequency of infections (39%)</a:t>
            </a:r>
          </a:p>
        </p:txBody>
      </p:sp>
    </p:spTree>
    <p:extLst>
      <p:ext uri="{BB962C8B-B14F-4D97-AF65-F5344CB8AC3E}">
        <p14:creationId xmlns:p14="http://schemas.microsoft.com/office/powerpoint/2010/main" val="767914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Eyes and Ears</a:t>
            </a:r>
            <a:endParaRPr lang="en-US" dirty="0"/>
          </a:p>
        </p:txBody>
      </p:sp>
      <p:sp>
        <p:nvSpPr>
          <p:cNvPr id="3" name="Content Placeholder 2"/>
          <p:cNvSpPr>
            <a:spLocks noGrp="1"/>
          </p:cNvSpPr>
          <p:nvPr>
            <p:ph idx="1"/>
          </p:nvPr>
        </p:nvSpPr>
        <p:spPr/>
        <p:txBody>
          <a:bodyPr>
            <a:normAutofit lnSpcReduction="10000"/>
          </a:bodyPr>
          <a:lstStyle/>
          <a:p>
            <a:r>
              <a:rPr lang="en-GB" dirty="0"/>
              <a:t>50% (42/84) of individuals had one or more ophthalmological abnormality, these </a:t>
            </a:r>
            <a:r>
              <a:rPr lang="en-GB" dirty="0" smtClean="0"/>
              <a:t>included:</a:t>
            </a:r>
          </a:p>
          <a:p>
            <a:pPr lvl="1"/>
            <a:r>
              <a:rPr lang="en-GB" dirty="0" smtClean="0"/>
              <a:t>strabismus </a:t>
            </a:r>
            <a:r>
              <a:rPr lang="en-GB" dirty="0"/>
              <a:t>(</a:t>
            </a:r>
            <a:r>
              <a:rPr lang="en-GB" dirty="0" smtClean="0"/>
              <a:t>18)	</a:t>
            </a:r>
          </a:p>
          <a:p>
            <a:pPr lvl="1"/>
            <a:r>
              <a:rPr lang="en-GB" dirty="0" smtClean="0"/>
              <a:t>myopia </a:t>
            </a:r>
            <a:r>
              <a:rPr lang="en-GB" dirty="0"/>
              <a:t>(10) </a:t>
            </a:r>
            <a:endParaRPr lang="en-GB" dirty="0" smtClean="0"/>
          </a:p>
          <a:p>
            <a:pPr lvl="1"/>
            <a:r>
              <a:rPr lang="en-GB" dirty="0" err="1" smtClean="0"/>
              <a:t>hypermetropia</a:t>
            </a:r>
            <a:r>
              <a:rPr lang="en-GB" dirty="0" smtClean="0"/>
              <a:t> </a:t>
            </a:r>
            <a:r>
              <a:rPr lang="en-GB" dirty="0"/>
              <a:t>(</a:t>
            </a:r>
            <a:r>
              <a:rPr lang="en-GB" dirty="0" smtClean="0"/>
              <a:t>7)</a:t>
            </a:r>
          </a:p>
          <a:p>
            <a:pPr lvl="1"/>
            <a:r>
              <a:rPr lang="en-GB" dirty="0" smtClean="0"/>
              <a:t>myopia </a:t>
            </a:r>
            <a:r>
              <a:rPr lang="en-GB" dirty="0"/>
              <a:t>(10).  </a:t>
            </a:r>
            <a:endParaRPr lang="en-GB" dirty="0"/>
          </a:p>
          <a:p>
            <a:pPr lvl="1"/>
            <a:endParaRPr lang="en-GB" dirty="0"/>
          </a:p>
          <a:p>
            <a:r>
              <a:rPr lang="en-GB" dirty="0"/>
              <a:t>Otitis media with effusion / recurrent otitis media / narrow ear canals  (15</a:t>
            </a:r>
            <a:r>
              <a:rPr lang="en-GB" dirty="0" smtClean="0"/>
              <a:t>%)</a:t>
            </a:r>
            <a:endParaRPr lang="en-US" dirty="0"/>
          </a:p>
        </p:txBody>
      </p:sp>
    </p:spTree>
    <p:extLst>
      <p:ext uri="{BB962C8B-B14F-4D97-AF65-F5344CB8AC3E}">
        <p14:creationId xmlns:p14="http://schemas.microsoft.com/office/powerpoint/2010/main" val="1027139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 and Learning Difficulties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85</a:t>
            </a:r>
            <a:r>
              <a:rPr lang="en-US" dirty="0"/>
              <a:t>% (63/74) of individuals were classified as having mild, moderate or mild-to-moderate developmental delay or learning difficulties.   </a:t>
            </a:r>
            <a:r>
              <a:rPr lang="en-US" dirty="0" smtClean="0"/>
              <a:t> </a:t>
            </a:r>
          </a:p>
          <a:p>
            <a:pPr algn="just"/>
            <a:r>
              <a:rPr lang="en-US" dirty="0" smtClean="0"/>
              <a:t>12</a:t>
            </a:r>
            <a:r>
              <a:rPr lang="en-US" dirty="0"/>
              <a:t>% (9/74) individuals classified as having moderate-to-severe or severe developmental delay or learning </a:t>
            </a:r>
            <a:r>
              <a:rPr lang="en-US" dirty="0" smtClean="0"/>
              <a:t>difficulties</a:t>
            </a:r>
          </a:p>
          <a:p>
            <a:pPr algn="just"/>
            <a:r>
              <a:rPr lang="en-US" dirty="0" smtClean="0"/>
              <a:t>3</a:t>
            </a:r>
            <a:r>
              <a:rPr lang="en-US" dirty="0"/>
              <a:t>% (2/74) of individuals having profound </a:t>
            </a:r>
            <a:r>
              <a:rPr lang="en-US" dirty="0" smtClean="0"/>
              <a:t>difficulties</a:t>
            </a:r>
          </a:p>
          <a:p>
            <a:pPr algn="just"/>
            <a:r>
              <a:rPr lang="en-US" dirty="0"/>
              <a:t>3% (2/74)</a:t>
            </a:r>
            <a:r>
              <a:rPr lang="en-US" dirty="0" smtClean="0"/>
              <a:t> individuals </a:t>
            </a:r>
            <a:r>
              <a:rPr lang="en-US" dirty="0"/>
              <a:t>had normal learning, this </a:t>
            </a:r>
            <a:r>
              <a:rPr lang="en-US" dirty="0" smtClean="0"/>
              <a:t>included a </a:t>
            </a:r>
            <a:r>
              <a:rPr lang="en-US" dirty="0"/>
              <a:t>gentleman </a:t>
            </a:r>
            <a:r>
              <a:rPr lang="en-US" dirty="0" smtClean="0"/>
              <a:t>with a </a:t>
            </a:r>
            <a:r>
              <a:rPr lang="en-US" dirty="0"/>
              <a:t>mosaic frameshift variant and an unrelated 8-year-old girl. </a:t>
            </a:r>
            <a:endParaRPr lang="en-US" dirty="0"/>
          </a:p>
        </p:txBody>
      </p:sp>
    </p:spTree>
    <p:extLst>
      <p:ext uri="{BB962C8B-B14F-4D97-AF65-F5344CB8AC3E}">
        <p14:creationId xmlns:p14="http://schemas.microsoft.com/office/powerpoint/2010/main" val="1747119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936515904"/>
              </p:ext>
            </p:extLst>
          </p:nvPr>
        </p:nvGraphicFramePr>
        <p:xfrm>
          <a:off x="855023" y="1745672"/>
          <a:ext cx="7493330" cy="3211259"/>
        </p:xfrm>
        <a:graphic>
          <a:graphicData uri="http://schemas.openxmlformats.org/drawingml/2006/table">
            <a:tbl>
              <a:tblPr>
                <a:tableStyleId>{5C22544A-7EE6-4342-B048-85BDC9FD1C3A}</a:tableStyleId>
              </a:tblPr>
              <a:tblGrid>
                <a:gridCol w="3746665"/>
                <a:gridCol w="3746665"/>
              </a:tblGrid>
              <a:tr h="797911">
                <a:tc>
                  <a:txBody>
                    <a:bodyPr/>
                    <a:lstStyle/>
                    <a:p>
                      <a:pPr algn="ctr" fontAlgn="b"/>
                      <a:r>
                        <a:rPr lang="en-US" sz="2400" b="1" u="none" strike="noStrike" dirty="0">
                          <a:effectLst/>
                        </a:rPr>
                        <a:t>Type of </a:t>
                      </a:r>
                      <a:r>
                        <a:rPr lang="en-US" sz="2400" b="1" u="none" strike="noStrike" dirty="0" smtClean="0">
                          <a:effectLst/>
                        </a:rPr>
                        <a:t>School</a:t>
                      </a:r>
                    </a:p>
                    <a:p>
                      <a:pPr algn="ctr" fontAlgn="b"/>
                      <a:endParaRPr lang="en-US" sz="2400" b="1" i="0" u="none" strike="noStrike" dirty="0">
                        <a:solidFill>
                          <a:srgbClr val="000000"/>
                        </a:solidFill>
                        <a:effectLst/>
                        <a:latin typeface="Calibri" charset="0"/>
                      </a:endParaRPr>
                    </a:p>
                  </a:txBody>
                  <a:tcPr marL="12700" marR="12700" marT="12700" marB="0" anchor="b"/>
                </a:tc>
                <a:tc>
                  <a:txBody>
                    <a:bodyPr/>
                    <a:lstStyle/>
                    <a:p>
                      <a:pPr algn="ctr" fontAlgn="b"/>
                      <a:r>
                        <a:rPr lang="en-US" sz="2400" b="1" u="none" strike="noStrike" dirty="0">
                          <a:effectLst/>
                        </a:rPr>
                        <a:t>Number of </a:t>
                      </a:r>
                      <a:r>
                        <a:rPr lang="en-US" sz="2400" b="1" u="none" strike="noStrike" dirty="0" smtClean="0">
                          <a:effectLst/>
                        </a:rPr>
                        <a:t>Individuals</a:t>
                      </a:r>
                    </a:p>
                    <a:p>
                      <a:pPr algn="ctr" fontAlgn="b"/>
                      <a:endParaRPr lang="en-US" sz="2400" b="1" i="0" u="none" strike="noStrike" dirty="0">
                        <a:solidFill>
                          <a:srgbClr val="000000"/>
                        </a:solidFill>
                        <a:effectLst/>
                        <a:latin typeface="Calibri" charset="0"/>
                      </a:endParaRPr>
                    </a:p>
                  </a:txBody>
                  <a:tcPr marL="12700" marR="12700" marT="12700" marB="0" anchor="b"/>
                </a:tc>
              </a:tr>
              <a:tr h="496500">
                <a:tc>
                  <a:txBody>
                    <a:bodyPr/>
                    <a:lstStyle/>
                    <a:p>
                      <a:pPr algn="l" fontAlgn="b"/>
                      <a:r>
                        <a:rPr lang="en-US" sz="2400" u="none" strike="noStrike" dirty="0" smtClean="0">
                          <a:effectLst/>
                        </a:rPr>
                        <a:t>Mainstream /</a:t>
                      </a:r>
                      <a:r>
                        <a:rPr lang="en-US" sz="2400" u="none" strike="noStrike" baseline="0" dirty="0" smtClean="0">
                          <a:effectLst/>
                        </a:rPr>
                        <a:t> Regular </a:t>
                      </a:r>
                      <a:endParaRPr lang="en-US" sz="2400" b="0" i="0" u="none" strike="noStrike" dirty="0">
                        <a:solidFill>
                          <a:srgbClr val="000000"/>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dk1"/>
                          </a:solidFill>
                          <a:effectLst/>
                          <a:latin typeface="+mn-lt"/>
                        </a:rPr>
                        <a:t>10</a:t>
                      </a:r>
                      <a:endParaRPr lang="en-US" sz="2400" b="0" i="0" u="none" strike="noStrike" dirty="0">
                        <a:solidFill>
                          <a:srgbClr val="000000"/>
                        </a:solidFill>
                        <a:effectLst/>
                        <a:latin typeface="Calibri" charset="0"/>
                      </a:endParaRPr>
                    </a:p>
                  </a:txBody>
                  <a:tcPr marL="12700" marR="12700" marT="12700" marB="0" anchor="b"/>
                </a:tc>
              </a:tr>
              <a:tr h="428408">
                <a:tc>
                  <a:txBody>
                    <a:bodyPr/>
                    <a:lstStyle/>
                    <a:p>
                      <a:pPr algn="l" fontAlgn="b"/>
                      <a:r>
                        <a:rPr lang="en-US" sz="2400" u="none" strike="noStrike" dirty="0" smtClean="0">
                          <a:effectLst/>
                        </a:rPr>
                        <a:t>Mainstream / Regular  with support</a:t>
                      </a:r>
                      <a:endParaRPr lang="en-US" sz="2400" b="0" i="0" u="none" strike="noStrike" dirty="0">
                        <a:solidFill>
                          <a:srgbClr val="000000"/>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dk1"/>
                          </a:solidFill>
                          <a:effectLst/>
                          <a:latin typeface="+mn-lt"/>
                        </a:rPr>
                        <a:t>9</a:t>
                      </a:r>
                      <a:endParaRPr lang="en-US" sz="2400" b="0" i="0" u="none" strike="noStrike" dirty="0">
                        <a:solidFill>
                          <a:srgbClr val="000000"/>
                        </a:solidFill>
                        <a:effectLst/>
                        <a:latin typeface="Calibri" charset="0"/>
                      </a:endParaRPr>
                    </a:p>
                  </a:txBody>
                  <a:tcPr marL="12700" marR="12700" marT="12700" marB="0" anchor="b"/>
                </a:tc>
              </a:tr>
              <a:tr h="428408">
                <a:tc>
                  <a:txBody>
                    <a:bodyPr/>
                    <a:lstStyle/>
                    <a:p>
                      <a:pPr algn="l" fontAlgn="b"/>
                      <a:r>
                        <a:rPr lang="en-US" sz="2400" u="none" strike="noStrike" dirty="0">
                          <a:effectLst/>
                        </a:rPr>
                        <a:t>Special </a:t>
                      </a:r>
                      <a:r>
                        <a:rPr lang="en-US" sz="2400" u="none" strike="noStrike" dirty="0" smtClean="0">
                          <a:effectLst/>
                        </a:rPr>
                        <a:t>needs school</a:t>
                      </a:r>
                      <a:endParaRPr lang="en-US" sz="2400" b="0" i="0" u="none" strike="noStrike" dirty="0">
                        <a:solidFill>
                          <a:srgbClr val="000000"/>
                        </a:solidFill>
                        <a:effectLst/>
                        <a:latin typeface="Calibri" charset="0"/>
                      </a:endParaRPr>
                    </a:p>
                  </a:txBody>
                  <a:tcPr marL="12700" marR="12700" marT="12700" marB="0" anchor="b"/>
                </a:tc>
                <a:tc>
                  <a:txBody>
                    <a:bodyPr/>
                    <a:lstStyle/>
                    <a:p>
                      <a:pPr algn="ctr" fontAlgn="b"/>
                      <a:r>
                        <a:rPr lang="en-US" sz="2400" u="none" strike="noStrike" dirty="0">
                          <a:effectLst/>
                        </a:rPr>
                        <a:t>44</a:t>
                      </a:r>
                      <a:endParaRPr lang="en-US" sz="2400" b="0" i="0" u="none" strike="noStrike" dirty="0">
                        <a:solidFill>
                          <a:srgbClr val="000000"/>
                        </a:solidFill>
                        <a:effectLst/>
                        <a:latin typeface="Calibri" charset="0"/>
                      </a:endParaRPr>
                    </a:p>
                  </a:txBody>
                  <a:tcPr marL="12700" marR="12700" marT="12700" marB="0" anchor="b"/>
                </a:tc>
              </a:tr>
              <a:tr h="428408">
                <a:tc>
                  <a:txBody>
                    <a:bodyPr/>
                    <a:lstStyle/>
                    <a:p>
                      <a:pPr algn="l" fontAlgn="b"/>
                      <a:r>
                        <a:rPr lang="en-US" sz="2400" b="0" i="0" u="none" strike="noStrike" dirty="0" smtClean="0">
                          <a:solidFill>
                            <a:srgbClr val="000000"/>
                          </a:solidFill>
                          <a:effectLst/>
                          <a:latin typeface="Calibri" charset="0"/>
                        </a:rPr>
                        <a:t>Unknown / Not yet at school / Homeschooled</a:t>
                      </a:r>
                      <a:endParaRPr lang="en-US" sz="2400" b="0" i="0" u="none" strike="noStrike" dirty="0">
                        <a:solidFill>
                          <a:srgbClr val="000000"/>
                        </a:solidFill>
                        <a:effectLst/>
                        <a:latin typeface="Calibri" charset="0"/>
                      </a:endParaRPr>
                    </a:p>
                  </a:txBody>
                  <a:tcPr marL="12700" marR="12700" marT="12700" marB="0" anchor="b"/>
                </a:tc>
                <a:tc>
                  <a:txBody>
                    <a:bodyPr/>
                    <a:lstStyle/>
                    <a:p>
                      <a:pPr algn="ctr" fontAlgn="b"/>
                      <a:r>
                        <a:rPr lang="en-US" sz="2400" b="0" i="0" u="none" strike="noStrike" dirty="0" smtClean="0">
                          <a:solidFill>
                            <a:srgbClr val="000000"/>
                          </a:solidFill>
                          <a:effectLst/>
                          <a:latin typeface="Calibri" charset="0"/>
                        </a:rPr>
                        <a:t>24</a:t>
                      </a:r>
                      <a:endParaRPr lang="en-US" sz="2400" b="0" i="0" u="none" strike="noStrike" dirty="0">
                        <a:solidFill>
                          <a:srgbClr val="000000"/>
                        </a:solidFill>
                        <a:effectLst/>
                        <a:latin typeface="Calibri" charset="0"/>
                      </a:endParaRPr>
                    </a:p>
                  </a:txBody>
                  <a:tcPr marL="12700" marR="12700" marT="12700" marB="0" anchor="b"/>
                </a:tc>
              </a:tr>
            </a:tbl>
          </a:graphicData>
        </a:graphic>
      </p:graphicFrame>
    </p:spTree>
    <p:extLst>
      <p:ext uri="{BB962C8B-B14F-4D97-AF65-F5344CB8AC3E}">
        <p14:creationId xmlns:p14="http://schemas.microsoft.com/office/powerpoint/2010/main" val="1443173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a:t>
            </a:r>
            <a:br>
              <a:rPr lang="en-US" dirty="0" smtClean="0"/>
            </a:br>
            <a:r>
              <a:rPr lang="en-US" dirty="0" smtClean="0"/>
              <a:t>Strengths and Challenges</a:t>
            </a:r>
            <a:endParaRPr lang="en-US" dirty="0"/>
          </a:p>
        </p:txBody>
      </p:sp>
      <p:sp>
        <p:nvSpPr>
          <p:cNvPr id="3" name="Content Placeholder 2"/>
          <p:cNvSpPr>
            <a:spLocks noGrp="1"/>
          </p:cNvSpPr>
          <p:nvPr>
            <p:ph idx="1"/>
          </p:nvPr>
        </p:nvSpPr>
        <p:spPr>
          <a:xfrm>
            <a:off x="457200" y="2193966"/>
            <a:ext cx="8229600" cy="4525963"/>
          </a:xfrm>
        </p:spPr>
        <p:txBody>
          <a:bodyPr/>
          <a:lstStyle/>
          <a:p>
            <a:r>
              <a:rPr lang="en-US" dirty="0" smtClean="0"/>
              <a:t>Language skills often highlighted as a strength</a:t>
            </a:r>
          </a:p>
          <a:p>
            <a:r>
              <a:rPr lang="en-US" dirty="0" smtClean="0"/>
              <a:t>Reading skills highlighted as a strength</a:t>
            </a:r>
          </a:p>
          <a:p>
            <a:pPr lvl="1"/>
            <a:r>
              <a:rPr lang="en-US" dirty="0" smtClean="0"/>
              <a:t>However understanding not always there</a:t>
            </a:r>
          </a:p>
          <a:p>
            <a:r>
              <a:rPr lang="en-US" dirty="0" smtClean="0"/>
              <a:t>Difficulties with mathematics</a:t>
            </a:r>
            <a:endParaRPr lang="en-US" dirty="0"/>
          </a:p>
        </p:txBody>
      </p:sp>
    </p:spTree>
    <p:extLst>
      <p:ext uri="{BB962C8B-B14F-4D97-AF65-F5344CB8AC3E}">
        <p14:creationId xmlns:p14="http://schemas.microsoft.com/office/powerpoint/2010/main" val="73168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Adults</a:t>
            </a:r>
            <a:endParaRPr lang="en-US" dirty="0"/>
          </a:p>
        </p:txBody>
      </p:sp>
      <p:sp>
        <p:nvSpPr>
          <p:cNvPr id="3" name="Content Placeholder 2"/>
          <p:cNvSpPr>
            <a:spLocks noGrp="1"/>
          </p:cNvSpPr>
          <p:nvPr>
            <p:ph idx="1"/>
          </p:nvPr>
        </p:nvSpPr>
        <p:spPr/>
        <p:txBody>
          <a:bodyPr>
            <a:normAutofit lnSpcReduction="10000"/>
          </a:bodyPr>
          <a:lstStyle/>
          <a:p>
            <a:r>
              <a:rPr lang="en-US" dirty="0"/>
              <a:t>There is limited information available about adult outcomes.  </a:t>
            </a:r>
            <a:endParaRPr lang="en-US" dirty="0" smtClean="0"/>
          </a:p>
          <a:p>
            <a:r>
              <a:rPr lang="en-US" dirty="0" smtClean="0"/>
              <a:t>There </a:t>
            </a:r>
            <a:r>
              <a:rPr lang="en-US" dirty="0"/>
              <a:t>are 11 individuals </a:t>
            </a:r>
            <a:r>
              <a:rPr lang="en-US" dirty="0" smtClean="0"/>
              <a:t>&gt; 18 </a:t>
            </a:r>
            <a:r>
              <a:rPr lang="en-US" dirty="0"/>
              <a:t>years old in the study.  </a:t>
            </a:r>
            <a:endParaRPr lang="en-US" dirty="0" smtClean="0"/>
          </a:p>
          <a:p>
            <a:r>
              <a:rPr lang="en-US" dirty="0" smtClean="0"/>
              <a:t>Two </a:t>
            </a:r>
            <a:r>
              <a:rPr lang="en-US" dirty="0"/>
              <a:t>individuals work in a mainstream environment, two individuals work in sheltered environment.  Three individuals live in sheltered living accommodation with minimal support.</a:t>
            </a:r>
            <a:r>
              <a:rPr lang="en-GB" dirty="0"/>
              <a:t> </a:t>
            </a:r>
            <a:endParaRPr lang="en-US" dirty="0"/>
          </a:p>
        </p:txBody>
      </p:sp>
    </p:spTree>
    <p:extLst>
      <p:ext uri="{BB962C8B-B14F-4D97-AF65-F5344CB8AC3E}">
        <p14:creationId xmlns:p14="http://schemas.microsoft.com/office/powerpoint/2010/main" val="1367273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t>
            </a:r>
            <a:endParaRPr lang="en-US" dirty="0"/>
          </a:p>
        </p:txBody>
      </p:sp>
      <p:sp>
        <p:nvSpPr>
          <p:cNvPr id="3" name="Content Placeholder 2"/>
          <p:cNvSpPr>
            <a:spLocks noGrp="1"/>
          </p:cNvSpPr>
          <p:nvPr>
            <p:ph idx="1"/>
          </p:nvPr>
        </p:nvSpPr>
        <p:spPr>
          <a:xfrm>
            <a:off x="124690" y="1718952"/>
            <a:ext cx="9173689" cy="4525963"/>
          </a:xfrm>
        </p:spPr>
        <p:txBody>
          <a:bodyPr>
            <a:normAutofit/>
          </a:bodyPr>
          <a:lstStyle/>
          <a:p>
            <a:r>
              <a:rPr lang="en-US" sz="3100" dirty="0"/>
              <a:t>70% (61/87) of individuals had behavioral </a:t>
            </a:r>
            <a:r>
              <a:rPr lang="en-US" sz="3100" dirty="0" smtClean="0"/>
              <a:t>difficulties</a:t>
            </a:r>
          </a:p>
          <a:p>
            <a:r>
              <a:rPr lang="en-US" sz="3100" dirty="0" smtClean="0"/>
              <a:t>21% (18/87) Abnormal fear / anxiety related behavior</a:t>
            </a:r>
          </a:p>
          <a:p>
            <a:r>
              <a:rPr lang="en-US" sz="3100" dirty="0"/>
              <a:t>21% (18/87) Autism / autistic behavior</a:t>
            </a:r>
          </a:p>
          <a:p>
            <a:r>
              <a:rPr lang="en-US" sz="3100" dirty="0"/>
              <a:t>18% (16/87) Aggressive behavior </a:t>
            </a:r>
          </a:p>
          <a:p>
            <a:r>
              <a:rPr lang="en-US" sz="3100" dirty="0" smtClean="0"/>
              <a:t>13% (11/87) Attention </a:t>
            </a:r>
            <a:r>
              <a:rPr lang="en-US" sz="3100" dirty="0"/>
              <a:t>deficit hyperactivity disorder </a:t>
            </a:r>
            <a:endParaRPr lang="en-US" sz="3100" dirty="0" smtClean="0"/>
          </a:p>
          <a:p>
            <a:r>
              <a:rPr lang="en-US" sz="3100" dirty="0" smtClean="0"/>
              <a:t>8% (7/87) Inflexible adherence </a:t>
            </a:r>
            <a:r>
              <a:rPr lang="en-US" sz="3100" dirty="0"/>
              <a:t>to routines or </a:t>
            </a:r>
            <a:r>
              <a:rPr lang="en-US" sz="3100" dirty="0" smtClean="0"/>
              <a:t>rituals</a:t>
            </a:r>
          </a:p>
          <a:p>
            <a:r>
              <a:rPr lang="en-US" sz="3100" dirty="0" smtClean="0"/>
              <a:t>10% (9/87) Self injurious behavior / head banging</a:t>
            </a:r>
          </a:p>
        </p:txBody>
      </p:sp>
    </p:spTree>
    <p:extLst>
      <p:ext uri="{BB962C8B-B14F-4D97-AF65-F5344CB8AC3E}">
        <p14:creationId xmlns:p14="http://schemas.microsoft.com/office/powerpoint/2010/main" val="1121777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a:t>
            </a:r>
            <a:endParaRPr lang="en-US" dirty="0"/>
          </a:p>
        </p:txBody>
      </p:sp>
      <p:sp>
        <p:nvSpPr>
          <p:cNvPr id="5" name="Content Placeholder 4"/>
          <p:cNvSpPr>
            <a:spLocks noGrp="1"/>
          </p:cNvSpPr>
          <p:nvPr>
            <p:ph idx="1"/>
          </p:nvPr>
        </p:nvSpPr>
        <p:spPr>
          <a:xfrm>
            <a:off x="457200" y="1417638"/>
            <a:ext cx="8229600" cy="5303796"/>
          </a:xfrm>
        </p:spPr>
        <p:txBody>
          <a:bodyPr>
            <a:normAutofit fontScale="77500" lnSpcReduction="20000"/>
          </a:bodyPr>
          <a:lstStyle/>
          <a:p>
            <a:pPr algn="just"/>
            <a:r>
              <a:rPr lang="en-US" dirty="0"/>
              <a:t>34 individuals (39%) of individuals had sleep </a:t>
            </a:r>
            <a:r>
              <a:rPr lang="en-US" dirty="0" smtClean="0"/>
              <a:t>disturbance.</a:t>
            </a:r>
          </a:p>
          <a:p>
            <a:pPr algn="just"/>
            <a:r>
              <a:rPr lang="en-US" dirty="0" smtClean="0"/>
              <a:t>Increasing </a:t>
            </a:r>
            <a:r>
              <a:rPr lang="en-US" dirty="0"/>
              <a:t>evidence shows that chromatin </a:t>
            </a:r>
            <a:r>
              <a:rPr lang="en-US" dirty="0" err="1"/>
              <a:t>remodelling</a:t>
            </a:r>
            <a:r>
              <a:rPr lang="en-US" dirty="0"/>
              <a:t> events play a role in circadian </a:t>
            </a:r>
            <a:r>
              <a:rPr lang="en-US" dirty="0" smtClean="0"/>
              <a:t>regulation</a:t>
            </a:r>
            <a:r>
              <a:rPr lang="en-US" baseline="30000" dirty="0" smtClean="0"/>
              <a:t>1</a:t>
            </a:r>
          </a:p>
          <a:p>
            <a:pPr algn="just"/>
            <a:r>
              <a:rPr lang="en-US" dirty="0" smtClean="0"/>
              <a:t>In </a:t>
            </a:r>
            <a:r>
              <a:rPr lang="en-US" dirty="0"/>
              <a:t>particular, KMT2A has been shown to interact with the core circadian transcription factor complexes CLOCK-BMAL1 and </a:t>
            </a:r>
            <a:r>
              <a:rPr lang="en-US" dirty="0" smtClean="0"/>
              <a:t>PER-CRY</a:t>
            </a:r>
            <a:r>
              <a:rPr lang="en-US" baseline="30000" dirty="0" smtClean="0"/>
              <a:t>2</a:t>
            </a:r>
            <a:r>
              <a:rPr lang="en-US" dirty="0" smtClean="0"/>
              <a:t>  </a:t>
            </a:r>
          </a:p>
          <a:p>
            <a:pPr algn="just"/>
            <a:r>
              <a:rPr lang="en-US" dirty="0" smtClean="0"/>
              <a:t>Individuals </a:t>
            </a:r>
            <a:r>
              <a:rPr lang="en-US" dirty="0"/>
              <a:t>with WSS also have other </a:t>
            </a:r>
            <a:r>
              <a:rPr lang="en-US" dirty="0" smtClean="0"/>
              <a:t>features </a:t>
            </a:r>
            <a:r>
              <a:rPr lang="en-US" dirty="0"/>
              <a:t>that may contribute to them having sleep </a:t>
            </a:r>
            <a:r>
              <a:rPr lang="en-US" dirty="0" smtClean="0"/>
              <a:t>disturbance:</a:t>
            </a:r>
          </a:p>
          <a:p>
            <a:pPr lvl="1" algn="just"/>
            <a:r>
              <a:rPr lang="en-US" dirty="0" smtClean="0"/>
              <a:t>gastro-</a:t>
            </a:r>
            <a:r>
              <a:rPr lang="en-US" dirty="0" err="1" smtClean="0"/>
              <a:t>oesophageal</a:t>
            </a:r>
            <a:r>
              <a:rPr lang="en-US" dirty="0" smtClean="0"/>
              <a:t> reflux</a:t>
            </a:r>
          </a:p>
          <a:p>
            <a:pPr lvl="1" algn="just"/>
            <a:r>
              <a:rPr lang="en-US" dirty="0" smtClean="0"/>
              <a:t>tendency </a:t>
            </a:r>
            <a:r>
              <a:rPr lang="en-US" dirty="0"/>
              <a:t>towards otitis media with </a:t>
            </a:r>
            <a:r>
              <a:rPr lang="en-US" dirty="0" smtClean="0"/>
              <a:t>effusion</a:t>
            </a:r>
          </a:p>
          <a:p>
            <a:pPr lvl="1" algn="just"/>
            <a:r>
              <a:rPr lang="en-US" dirty="0" smtClean="0"/>
              <a:t>behavioral </a:t>
            </a:r>
            <a:r>
              <a:rPr lang="en-US" dirty="0"/>
              <a:t>difficulties.  </a:t>
            </a:r>
          </a:p>
          <a:p>
            <a:pPr lvl="1" algn="just"/>
            <a:endParaRPr lang="en-US" dirty="0"/>
          </a:p>
          <a:p>
            <a:pPr marL="0" indent="0">
              <a:buNone/>
            </a:pPr>
            <a:r>
              <a:rPr lang="en-US" sz="1300" dirty="0" smtClean="0"/>
              <a:t>1. Aguilar-</a:t>
            </a:r>
            <a:r>
              <a:rPr lang="en-US" sz="1300" dirty="0" err="1" smtClean="0"/>
              <a:t>Arnal</a:t>
            </a:r>
            <a:r>
              <a:rPr lang="en-US" sz="1300" dirty="0" smtClean="0"/>
              <a:t> </a:t>
            </a:r>
            <a:r>
              <a:rPr lang="en-US" sz="1300" dirty="0"/>
              <a:t>L, Hakim O, Patel VR, </a:t>
            </a:r>
            <a:r>
              <a:rPr lang="en-US" sz="1300" dirty="0" err="1"/>
              <a:t>Baldi</a:t>
            </a:r>
            <a:r>
              <a:rPr lang="en-US" sz="1300" dirty="0"/>
              <a:t> P, Hager GL, </a:t>
            </a:r>
            <a:r>
              <a:rPr lang="en-US" sz="1300" dirty="0" err="1"/>
              <a:t>Sassone-Corsi</a:t>
            </a:r>
            <a:r>
              <a:rPr lang="en-US" sz="1300" dirty="0"/>
              <a:t> P. Cycles in spatial and temporal chromosomal organization driven by the circadian clock. Nat </a:t>
            </a:r>
            <a:r>
              <a:rPr lang="en-US" sz="1300" dirty="0" err="1"/>
              <a:t>Struct</a:t>
            </a:r>
            <a:r>
              <a:rPr lang="en-US" sz="1300" dirty="0"/>
              <a:t> </a:t>
            </a:r>
            <a:r>
              <a:rPr lang="en-US" sz="1300" dirty="0" err="1"/>
              <a:t>Mol</a:t>
            </a:r>
            <a:r>
              <a:rPr lang="en-US" sz="1300" dirty="0"/>
              <a:t> Biol. 2013;20(10):1206-13.</a:t>
            </a:r>
            <a:endParaRPr lang="en-GB" sz="1300" dirty="0"/>
          </a:p>
          <a:p>
            <a:pPr marL="0" indent="0">
              <a:buNone/>
            </a:pPr>
            <a:r>
              <a:rPr lang="en-US" sz="1300" dirty="0"/>
              <a:t>126.	</a:t>
            </a:r>
            <a:endParaRPr lang="en-US" sz="1300" dirty="0" smtClean="0"/>
          </a:p>
          <a:p>
            <a:pPr marL="0" indent="0">
              <a:buNone/>
            </a:pPr>
            <a:r>
              <a:rPr lang="en-US" sz="1300" dirty="0" smtClean="0"/>
              <a:t>2. </a:t>
            </a:r>
            <a:r>
              <a:rPr lang="en-US" sz="1300" dirty="0" err="1" smtClean="0"/>
              <a:t>Katada</a:t>
            </a:r>
            <a:r>
              <a:rPr lang="en-US" sz="1300" dirty="0" smtClean="0"/>
              <a:t> </a:t>
            </a:r>
            <a:r>
              <a:rPr lang="en-US" sz="1300" dirty="0"/>
              <a:t>S, </a:t>
            </a:r>
            <a:r>
              <a:rPr lang="en-US" sz="1300" dirty="0" err="1"/>
              <a:t>Sassone-Corsi</a:t>
            </a:r>
            <a:r>
              <a:rPr lang="en-US" sz="1300" dirty="0"/>
              <a:t> P. The histone methyltransferase MLL1 permits the oscillation of circadian gene expression. Nat </a:t>
            </a:r>
            <a:r>
              <a:rPr lang="en-US" sz="1300" dirty="0" err="1"/>
              <a:t>Struct</a:t>
            </a:r>
            <a:r>
              <a:rPr lang="en-US" sz="1300" dirty="0"/>
              <a:t> </a:t>
            </a:r>
            <a:r>
              <a:rPr lang="en-US" sz="1300" dirty="0" err="1"/>
              <a:t>Mol</a:t>
            </a:r>
            <a:r>
              <a:rPr lang="en-US" sz="1300" dirty="0"/>
              <a:t> Biol. 2010;17(12):1414-21.</a:t>
            </a:r>
            <a:endParaRPr lang="en-GB" sz="1300" dirty="0"/>
          </a:p>
          <a:p>
            <a:endParaRPr lang="en-US" dirty="0"/>
          </a:p>
        </p:txBody>
      </p:sp>
    </p:spTree>
    <p:extLst>
      <p:ext uri="{BB962C8B-B14F-4D97-AF65-F5344CB8AC3E}">
        <p14:creationId xmlns:p14="http://schemas.microsoft.com/office/powerpoint/2010/main" val="1080115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47887" y="78924"/>
            <a:ext cx="9324975" cy="1143000"/>
          </a:xfrm>
        </p:spPr>
        <p:txBody>
          <a:bodyPr/>
          <a:lstStyle/>
          <a:p>
            <a:r>
              <a:rPr lang="en-US" sz="2400" b="1" dirty="0" smtClean="0">
                <a:latin typeface="Arial" charset="0"/>
                <a:ea typeface="ＭＳ Ｐゴシック" charset="0"/>
                <a:cs typeface="Arial" charset="0"/>
              </a:rPr>
              <a:t>What is Wiedemann</a:t>
            </a:r>
            <a:r>
              <a:rPr lang="en-US" sz="2400" b="1" dirty="0">
                <a:latin typeface="Arial" charset="0"/>
                <a:ea typeface="ＭＳ Ｐゴシック" charset="0"/>
                <a:cs typeface="Arial" charset="0"/>
              </a:rPr>
              <a:t>-Steiner </a:t>
            </a:r>
            <a:r>
              <a:rPr lang="en-US" sz="2400" b="1" dirty="0" smtClean="0">
                <a:latin typeface="Arial" charset="0"/>
                <a:ea typeface="ＭＳ Ｐゴシック" charset="0"/>
                <a:cs typeface="Arial" charset="0"/>
              </a:rPr>
              <a:t>syndrome?</a:t>
            </a:r>
            <a:endParaRPr lang="en-US" sz="2400" b="1" dirty="0">
              <a:latin typeface="Arial" charset="0"/>
              <a:ea typeface="ＭＳ Ｐゴシック" charset="0"/>
              <a:cs typeface="Arial" charset="0"/>
            </a:endParaRPr>
          </a:p>
        </p:txBody>
      </p:sp>
      <p:pic>
        <p:nvPicPr>
          <p:cNvPr id="25602" name="Picture 3" descr="Steiner.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601" y="1224617"/>
            <a:ext cx="2080455" cy="252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3" name="Picture 13" descr="Wiedeman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492" y="1224617"/>
            <a:ext cx="1890996" cy="252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5" descr="patient 2.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66825" y="4438432"/>
            <a:ext cx="1495551"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6" descr="patient 3.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91202" y="4438432"/>
            <a:ext cx="1611955"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1793005" y="3744896"/>
            <a:ext cx="9213851" cy="276225"/>
          </a:xfrm>
          <a:prstGeom prst="rect">
            <a:avLst/>
          </a:prstGeom>
        </p:spPr>
        <p:txBody>
          <a:bodyPr>
            <a:spAutoFit/>
          </a:bodyPr>
          <a:lstStyle/>
          <a:p>
            <a:pPr>
              <a:defRPr/>
            </a:pPr>
            <a:r>
              <a:rPr lang="en-US" sz="1200" dirty="0" smtClean="0"/>
              <a:t>Wiedemann et al, 1989. Atlas der </a:t>
            </a:r>
            <a:r>
              <a:rPr lang="en-US" sz="1200" dirty="0" err="1" smtClean="0"/>
              <a:t>klinischen</a:t>
            </a:r>
            <a:r>
              <a:rPr lang="en-US" sz="1200" dirty="0" smtClean="0"/>
              <a:t> Syndrome /  </a:t>
            </a:r>
            <a:r>
              <a:rPr lang="en-US" sz="1200" dirty="0" smtClean="0">
                <a:latin typeface="Calibri" charset="0"/>
              </a:rPr>
              <a:t>Steiner, 2000, </a:t>
            </a:r>
            <a:r>
              <a:rPr lang="en-US" sz="1200" dirty="0" err="1" smtClean="0">
                <a:latin typeface="Calibri" charset="0"/>
              </a:rPr>
              <a:t>Clin</a:t>
            </a:r>
            <a:r>
              <a:rPr lang="en-US" sz="1200" dirty="0" smtClean="0">
                <a:latin typeface="Calibri" charset="0"/>
              </a:rPr>
              <a:t> </a:t>
            </a:r>
            <a:r>
              <a:rPr lang="en-US" sz="1200" dirty="0" err="1" smtClean="0">
                <a:latin typeface="Calibri" charset="0"/>
              </a:rPr>
              <a:t>Dysmorphol</a:t>
            </a:r>
            <a:r>
              <a:rPr lang="en-US" sz="1200" dirty="0" smtClean="0">
                <a:latin typeface="Calibri" charset="0"/>
              </a:rPr>
              <a:t>, </a:t>
            </a:r>
            <a:endParaRPr lang="en-US" sz="1200" dirty="0">
              <a:latin typeface="+mj-lt"/>
            </a:endParaRPr>
          </a:p>
        </p:txBody>
      </p:sp>
      <p:sp>
        <p:nvSpPr>
          <p:cNvPr id="6" name="Rectangle 5"/>
          <p:cNvSpPr/>
          <p:nvPr/>
        </p:nvSpPr>
        <p:spPr>
          <a:xfrm>
            <a:off x="1418435" y="6573137"/>
            <a:ext cx="2582758" cy="276999"/>
          </a:xfrm>
          <a:prstGeom prst="rect">
            <a:avLst/>
          </a:prstGeom>
        </p:spPr>
        <p:txBody>
          <a:bodyPr wrap="none">
            <a:spAutoFit/>
          </a:bodyPr>
          <a:lstStyle/>
          <a:p>
            <a:pPr>
              <a:defRPr/>
            </a:pPr>
            <a:r>
              <a:rPr lang="en-US" sz="1200" dirty="0"/>
              <a:t>Koenig </a:t>
            </a:r>
            <a:r>
              <a:rPr lang="en-US" sz="1200" i="1" dirty="0"/>
              <a:t>et al</a:t>
            </a:r>
            <a:r>
              <a:rPr lang="en-US" sz="1200" dirty="0"/>
              <a:t>. 2010. Am J of Med Genet  </a:t>
            </a:r>
          </a:p>
        </p:txBody>
      </p:sp>
      <p:pic>
        <p:nvPicPr>
          <p:cNvPr id="2" name="Picture 1" descr="Koenig_A.png"/>
          <p:cNvPicPr>
            <a:picLocks noChangeAspect="1"/>
          </p:cNvPicPr>
          <p:nvPr/>
        </p:nvPicPr>
        <p:blipFill rotWithShape="1">
          <a:blip r:embed="rId7">
            <a:extLst>
              <a:ext uri="{28A0092B-C50C-407E-A947-70E740481C1C}">
                <a14:useLocalDpi xmlns:a14="http://schemas.microsoft.com/office/drawing/2010/main" val="0"/>
              </a:ext>
            </a:extLst>
          </a:blip>
          <a:srcRect l="9095"/>
          <a:stretch/>
        </p:blipFill>
        <p:spPr>
          <a:xfrm>
            <a:off x="1712619" y="4428089"/>
            <a:ext cx="1462463" cy="2145047"/>
          </a:xfrm>
          <a:prstGeom prst="rect">
            <a:avLst/>
          </a:prstGeom>
        </p:spPr>
      </p:pic>
    </p:spTree>
    <p:extLst>
      <p:ext uri="{BB962C8B-B14F-4D97-AF65-F5344CB8AC3E}">
        <p14:creationId xmlns:p14="http://schemas.microsoft.com/office/powerpoint/2010/main" val="68921318"/>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Features</a:t>
            </a:r>
            <a:endParaRPr lang="en-US" dirty="0"/>
          </a:p>
        </p:txBody>
      </p:sp>
      <p:sp>
        <p:nvSpPr>
          <p:cNvPr id="3" name="Content Placeholder 2"/>
          <p:cNvSpPr>
            <a:spLocks noGrp="1"/>
          </p:cNvSpPr>
          <p:nvPr>
            <p:ph idx="1"/>
          </p:nvPr>
        </p:nvSpPr>
        <p:spPr/>
        <p:txBody>
          <a:bodyPr/>
          <a:lstStyle/>
          <a:p>
            <a:r>
              <a:rPr lang="en-GB" dirty="0"/>
              <a:t>26% (22/84) of individuals were reported as having have swollen hands and or </a:t>
            </a:r>
            <a:r>
              <a:rPr lang="en-GB" dirty="0" smtClean="0"/>
              <a:t>feet</a:t>
            </a:r>
          </a:p>
          <a:p>
            <a:r>
              <a:rPr lang="en-GB" dirty="0" smtClean="0"/>
              <a:t>31% Advanced eruption of teeth</a:t>
            </a:r>
          </a:p>
          <a:p>
            <a:r>
              <a:rPr lang="en-GB" dirty="0" smtClean="0"/>
              <a:t>39% Abnormality of pain sensation</a:t>
            </a:r>
          </a:p>
          <a:p>
            <a:r>
              <a:rPr lang="en-GB" dirty="0" smtClean="0"/>
              <a:t>3% fused cervical vertebrae</a:t>
            </a:r>
          </a:p>
          <a:p>
            <a:r>
              <a:rPr lang="en-GB" dirty="0" smtClean="0"/>
              <a:t>2% sleep apnoea</a:t>
            </a:r>
          </a:p>
          <a:p>
            <a:endParaRPr lang="en-GB" dirty="0" smtClean="0"/>
          </a:p>
          <a:p>
            <a:endParaRPr lang="en-US" dirty="0"/>
          </a:p>
        </p:txBody>
      </p:sp>
    </p:spTree>
    <p:extLst>
      <p:ext uri="{BB962C8B-B14F-4D97-AF65-F5344CB8AC3E}">
        <p14:creationId xmlns:p14="http://schemas.microsoft.com/office/powerpoint/2010/main" val="1791873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569123" y="636966"/>
            <a:ext cx="3976333" cy="3241964"/>
          </a:xfrm>
          <a:prstGeom prst="rect">
            <a:avLst/>
          </a:prstGeom>
        </p:spPr>
      </p:pic>
      <p:sp>
        <p:nvSpPr>
          <p:cNvPr id="3" name="TextBox 2"/>
          <p:cNvSpPr txBox="1"/>
          <p:nvPr/>
        </p:nvSpPr>
        <p:spPr>
          <a:xfrm>
            <a:off x="432557" y="786480"/>
            <a:ext cx="273132" cy="369332"/>
          </a:xfrm>
          <a:prstGeom prst="rect">
            <a:avLst/>
          </a:prstGeom>
          <a:noFill/>
        </p:spPr>
        <p:txBody>
          <a:bodyPr wrap="square" rtlCol="0">
            <a:spAutoFit/>
          </a:bodyPr>
          <a:lstStyle/>
          <a:p>
            <a:r>
              <a:rPr lang="en-US" b="1" dirty="0" smtClean="0"/>
              <a:t>A</a:t>
            </a:r>
            <a:endParaRPr lang="en-US" b="1" dirty="0"/>
          </a:p>
        </p:txBody>
      </p:sp>
      <p:sp>
        <p:nvSpPr>
          <p:cNvPr id="4" name="TextBox 3"/>
          <p:cNvSpPr txBox="1"/>
          <p:nvPr/>
        </p:nvSpPr>
        <p:spPr>
          <a:xfrm>
            <a:off x="138701" y="6488668"/>
            <a:ext cx="9262753" cy="369332"/>
          </a:xfrm>
          <a:prstGeom prst="rect">
            <a:avLst/>
          </a:prstGeom>
          <a:noFill/>
        </p:spPr>
        <p:txBody>
          <a:bodyPr wrap="square" rtlCol="0">
            <a:spAutoFit/>
          </a:bodyPr>
          <a:lstStyle/>
          <a:p>
            <a:r>
              <a:rPr lang="en-US" smtClean="0"/>
              <a:t>A</a:t>
            </a:r>
            <a:r>
              <a:rPr lang="en-US" dirty="0" smtClean="0"/>
              <a:t>. Birth weight of males.  B. Birth weight of females. C. Weight of males.  D. Weight of females </a:t>
            </a:r>
            <a:endParaRPr lang="en-US" dirty="0"/>
          </a:p>
        </p:txBody>
      </p:sp>
      <p:pic>
        <p:nvPicPr>
          <p:cNvPr id="5" name="Picture 4"/>
          <p:cNvPicPr/>
          <p:nvPr/>
        </p:nvPicPr>
        <p:blipFill rotWithShape="1">
          <a:blip r:embed="rId3">
            <a:extLst>
              <a:ext uri="{28A0092B-C50C-407E-A947-70E740481C1C}">
                <a14:useLocalDpi xmlns:a14="http://schemas.microsoft.com/office/drawing/2010/main" val="0"/>
              </a:ext>
            </a:extLst>
          </a:blip>
          <a:srcRect t="7938"/>
          <a:stretch/>
        </p:blipFill>
        <p:spPr bwMode="auto">
          <a:xfrm>
            <a:off x="4906644" y="879344"/>
            <a:ext cx="3736808" cy="293320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710379" y="786480"/>
            <a:ext cx="273132" cy="369332"/>
          </a:xfrm>
          <a:prstGeom prst="rect">
            <a:avLst/>
          </a:prstGeom>
          <a:noFill/>
        </p:spPr>
        <p:txBody>
          <a:bodyPr wrap="square" rtlCol="0">
            <a:spAutoFit/>
          </a:bodyPr>
          <a:lstStyle/>
          <a:p>
            <a:r>
              <a:rPr lang="en-US" b="1" dirty="0"/>
              <a:t>B</a:t>
            </a:r>
            <a:endParaRPr lang="en-US" b="1" dirty="0"/>
          </a:p>
        </p:txBody>
      </p:sp>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846919" y="3512234"/>
            <a:ext cx="3625776" cy="3088781"/>
          </a:xfrm>
          <a:prstGeom prst="rect">
            <a:avLst/>
          </a:prstGeom>
        </p:spPr>
      </p:pic>
      <p:sp>
        <p:nvSpPr>
          <p:cNvPr id="8" name="TextBox 7"/>
          <p:cNvSpPr txBox="1"/>
          <p:nvPr/>
        </p:nvSpPr>
        <p:spPr>
          <a:xfrm>
            <a:off x="637592" y="3638091"/>
            <a:ext cx="273132" cy="369332"/>
          </a:xfrm>
          <a:prstGeom prst="rect">
            <a:avLst/>
          </a:prstGeom>
          <a:noFill/>
        </p:spPr>
        <p:txBody>
          <a:bodyPr wrap="square" rtlCol="0">
            <a:spAutoFit/>
          </a:bodyPr>
          <a:lstStyle/>
          <a:p>
            <a:r>
              <a:rPr lang="en-US" b="1" dirty="0"/>
              <a:t>C</a:t>
            </a:r>
            <a:endParaRPr lang="en-US" b="1" dirty="0"/>
          </a:p>
        </p:txBody>
      </p:sp>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4770077" y="3495749"/>
            <a:ext cx="3942726" cy="3029225"/>
          </a:xfrm>
          <a:prstGeom prst="rect">
            <a:avLst/>
          </a:prstGeom>
        </p:spPr>
      </p:pic>
      <p:sp>
        <p:nvSpPr>
          <p:cNvPr id="10" name="TextBox 9"/>
          <p:cNvSpPr txBox="1"/>
          <p:nvPr/>
        </p:nvSpPr>
        <p:spPr>
          <a:xfrm>
            <a:off x="4573813" y="3659899"/>
            <a:ext cx="273132" cy="369332"/>
          </a:xfrm>
          <a:prstGeom prst="rect">
            <a:avLst/>
          </a:prstGeom>
          <a:noFill/>
        </p:spPr>
        <p:txBody>
          <a:bodyPr wrap="square" rtlCol="0">
            <a:spAutoFit/>
          </a:bodyPr>
          <a:lstStyle/>
          <a:p>
            <a:r>
              <a:rPr lang="en-US" b="1" dirty="0" smtClean="0"/>
              <a:t>D</a:t>
            </a:r>
            <a:endParaRPr lang="en-US" b="1" dirty="0"/>
          </a:p>
        </p:txBody>
      </p:sp>
      <p:sp>
        <p:nvSpPr>
          <p:cNvPr id="11" name="Rectangle 10"/>
          <p:cNvSpPr/>
          <p:nvPr/>
        </p:nvSpPr>
        <p:spPr>
          <a:xfrm>
            <a:off x="569123" y="242740"/>
            <a:ext cx="9005299" cy="461665"/>
          </a:xfrm>
          <a:prstGeom prst="rect">
            <a:avLst/>
          </a:prstGeom>
        </p:spPr>
        <p:txBody>
          <a:bodyPr wrap="square">
            <a:spAutoFit/>
          </a:bodyPr>
          <a:lstStyle/>
          <a:p>
            <a:r>
              <a:rPr lang="en-US" sz="2400" b="1" dirty="0"/>
              <a:t>Weight of Individuals with Wiedemann-Steiner syndrome (WSS)</a:t>
            </a:r>
          </a:p>
        </p:txBody>
      </p:sp>
    </p:spTree>
    <p:extLst>
      <p:ext uri="{BB962C8B-B14F-4D97-AF65-F5344CB8AC3E}">
        <p14:creationId xmlns:p14="http://schemas.microsoft.com/office/powerpoint/2010/main" val="18782753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44295" y="160694"/>
            <a:ext cx="9005299" cy="461665"/>
          </a:xfrm>
          <a:prstGeom prst="rect">
            <a:avLst/>
          </a:prstGeom>
        </p:spPr>
        <p:txBody>
          <a:bodyPr wrap="square">
            <a:spAutoFit/>
          </a:bodyPr>
          <a:lstStyle/>
          <a:p>
            <a:r>
              <a:rPr lang="en-US" sz="2400" b="1" dirty="0" smtClean="0"/>
              <a:t>Height and OFC of </a:t>
            </a:r>
            <a:r>
              <a:rPr lang="en-US" sz="2400" b="1" dirty="0"/>
              <a:t>Individuals </a:t>
            </a:r>
            <a:r>
              <a:rPr lang="en-US" sz="2400" b="1" dirty="0" smtClean="0"/>
              <a:t>with Wiedemann-Steiner syndrome</a:t>
            </a:r>
            <a:endParaRPr lang="en-US" sz="2400" b="1" dirty="0"/>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597918" y="786480"/>
            <a:ext cx="3886691" cy="2967866"/>
          </a:xfrm>
          <a:prstGeom prst="rect">
            <a:avLst/>
          </a:prstGeom>
        </p:spPr>
      </p:pic>
      <p:sp>
        <p:nvSpPr>
          <p:cNvPr id="13" name="TextBox 12"/>
          <p:cNvSpPr txBox="1"/>
          <p:nvPr/>
        </p:nvSpPr>
        <p:spPr>
          <a:xfrm>
            <a:off x="4529569" y="769995"/>
            <a:ext cx="273132" cy="369332"/>
          </a:xfrm>
          <a:prstGeom prst="rect">
            <a:avLst/>
          </a:prstGeom>
          <a:noFill/>
        </p:spPr>
        <p:txBody>
          <a:bodyPr wrap="square" rtlCol="0">
            <a:spAutoFit/>
          </a:bodyPr>
          <a:lstStyle/>
          <a:p>
            <a:r>
              <a:rPr lang="en-US" b="1" dirty="0" smtClean="0"/>
              <a:t>F</a:t>
            </a:r>
            <a:endParaRPr lang="en-US" b="1" dirty="0"/>
          </a:p>
        </p:txBody>
      </p:sp>
      <p:sp>
        <p:nvSpPr>
          <p:cNvPr id="14" name="TextBox 13"/>
          <p:cNvSpPr txBox="1"/>
          <p:nvPr/>
        </p:nvSpPr>
        <p:spPr>
          <a:xfrm>
            <a:off x="1053101" y="6381790"/>
            <a:ext cx="9262753" cy="369332"/>
          </a:xfrm>
          <a:prstGeom prst="rect">
            <a:avLst/>
          </a:prstGeom>
          <a:noFill/>
        </p:spPr>
        <p:txBody>
          <a:bodyPr wrap="square" rtlCol="0">
            <a:spAutoFit/>
          </a:bodyPr>
          <a:lstStyle/>
          <a:p>
            <a:r>
              <a:rPr lang="en-US" dirty="0" smtClean="0"/>
              <a:t>E. Height of males.  F.  Height of females. G. OFC of males.  H. OFC of females </a:t>
            </a:r>
            <a:endParaRPr lang="en-US" dirty="0"/>
          </a:p>
        </p:txBody>
      </p:sp>
      <p:pic>
        <p:nvPicPr>
          <p:cNvPr id="15" name="Picture 14"/>
          <p:cNvPicPr/>
          <p:nvPr/>
        </p:nvPicPr>
        <p:blipFill>
          <a:blip r:embed="rId3" cstate="print">
            <a:extLst>
              <a:ext uri="{28A0092B-C50C-407E-A947-70E740481C1C}">
                <a14:useLocalDpi xmlns:a14="http://schemas.microsoft.com/office/drawing/2010/main" val="0"/>
              </a:ext>
            </a:extLst>
          </a:blip>
          <a:stretch>
            <a:fillRect/>
          </a:stretch>
        </p:blipFill>
        <p:spPr>
          <a:xfrm>
            <a:off x="4592380" y="763875"/>
            <a:ext cx="4048125" cy="3013075"/>
          </a:xfrm>
          <a:prstGeom prst="rect">
            <a:avLst/>
          </a:prstGeom>
        </p:spPr>
      </p:pic>
      <p:sp>
        <p:nvSpPr>
          <p:cNvPr id="16" name="TextBox 15"/>
          <p:cNvSpPr txBox="1"/>
          <p:nvPr/>
        </p:nvSpPr>
        <p:spPr>
          <a:xfrm>
            <a:off x="490147" y="802874"/>
            <a:ext cx="273132" cy="369332"/>
          </a:xfrm>
          <a:prstGeom prst="rect">
            <a:avLst/>
          </a:prstGeom>
          <a:noFill/>
        </p:spPr>
        <p:txBody>
          <a:bodyPr wrap="square" rtlCol="0">
            <a:spAutoFit/>
          </a:bodyPr>
          <a:lstStyle/>
          <a:p>
            <a:r>
              <a:rPr lang="en-US" b="1" dirty="0"/>
              <a:t>E</a:t>
            </a:r>
            <a:endParaRPr lang="en-US" b="1" dirty="0"/>
          </a:p>
        </p:txBody>
      </p:sp>
      <p:pic>
        <p:nvPicPr>
          <p:cNvPr id="17" name="Picture 16"/>
          <p:cNvPicPr/>
          <p:nvPr/>
        </p:nvPicPr>
        <p:blipFill>
          <a:blip r:embed="rId4">
            <a:extLst>
              <a:ext uri="{28A0092B-C50C-407E-A947-70E740481C1C}">
                <a14:useLocalDpi xmlns:a14="http://schemas.microsoft.com/office/drawing/2010/main" val="0"/>
              </a:ext>
            </a:extLst>
          </a:blip>
          <a:stretch>
            <a:fillRect/>
          </a:stretch>
        </p:blipFill>
        <p:spPr>
          <a:xfrm>
            <a:off x="583371" y="3576344"/>
            <a:ext cx="3915784" cy="2805446"/>
          </a:xfrm>
          <a:prstGeom prst="rect">
            <a:avLst/>
          </a:prstGeom>
        </p:spPr>
      </p:pic>
      <p:sp>
        <p:nvSpPr>
          <p:cNvPr id="18" name="TextBox 17"/>
          <p:cNvSpPr txBox="1"/>
          <p:nvPr/>
        </p:nvSpPr>
        <p:spPr>
          <a:xfrm>
            <a:off x="552958" y="3599029"/>
            <a:ext cx="273132" cy="369332"/>
          </a:xfrm>
          <a:prstGeom prst="rect">
            <a:avLst/>
          </a:prstGeom>
          <a:noFill/>
        </p:spPr>
        <p:txBody>
          <a:bodyPr wrap="square" rtlCol="0">
            <a:spAutoFit/>
          </a:bodyPr>
          <a:lstStyle/>
          <a:p>
            <a:r>
              <a:rPr lang="en-US" b="1" dirty="0" smtClean="0"/>
              <a:t>G</a:t>
            </a:r>
            <a:endParaRPr lang="en-US" b="1" dirty="0"/>
          </a:p>
        </p:txBody>
      </p:sp>
      <p:pic>
        <p:nvPicPr>
          <p:cNvPr id="19" name="Picture 18"/>
          <p:cNvPicPr/>
          <p:nvPr/>
        </p:nvPicPr>
        <p:blipFill>
          <a:blip r:embed="rId5" cstate="print">
            <a:extLst>
              <a:ext uri="{28A0092B-C50C-407E-A947-70E740481C1C}">
                <a14:useLocalDpi xmlns:a14="http://schemas.microsoft.com/office/drawing/2010/main" val="0"/>
              </a:ext>
            </a:extLst>
          </a:blip>
          <a:stretch>
            <a:fillRect/>
          </a:stretch>
        </p:blipFill>
        <p:spPr>
          <a:xfrm>
            <a:off x="4671239" y="3624645"/>
            <a:ext cx="3890405" cy="2708844"/>
          </a:xfrm>
          <a:prstGeom prst="rect">
            <a:avLst/>
          </a:prstGeom>
        </p:spPr>
      </p:pic>
      <p:sp>
        <p:nvSpPr>
          <p:cNvPr id="20" name="TextBox 19"/>
          <p:cNvSpPr txBox="1"/>
          <p:nvPr/>
        </p:nvSpPr>
        <p:spPr>
          <a:xfrm>
            <a:off x="4592378" y="3640585"/>
            <a:ext cx="273132" cy="369332"/>
          </a:xfrm>
          <a:prstGeom prst="rect">
            <a:avLst/>
          </a:prstGeom>
          <a:noFill/>
        </p:spPr>
        <p:txBody>
          <a:bodyPr wrap="square" rtlCol="0">
            <a:spAutoFit/>
          </a:bodyPr>
          <a:lstStyle/>
          <a:p>
            <a:r>
              <a:rPr lang="en-US" b="1" dirty="0" smtClean="0"/>
              <a:t>H</a:t>
            </a:r>
            <a:endParaRPr lang="en-US" b="1" dirty="0"/>
          </a:p>
        </p:txBody>
      </p:sp>
    </p:spTree>
    <p:extLst>
      <p:ext uri="{BB962C8B-B14F-4D97-AF65-F5344CB8AC3E}">
        <p14:creationId xmlns:p14="http://schemas.microsoft.com/office/powerpoint/2010/main" val="7318463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135257"/>
            <a:ext cx="8437418" cy="1143000"/>
          </a:xfrm>
        </p:spPr>
        <p:txBody>
          <a:bodyPr>
            <a:normAutofit/>
          </a:bodyPr>
          <a:lstStyle/>
          <a:p>
            <a:r>
              <a:rPr lang="en-US" sz="4000" b="1" dirty="0" smtClean="0"/>
              <a:t>WSS Research in the UK</a:t>
            </a:r>
            <a:endParaRPr lang="en-US" sz="4000" b="1" dirty="0"/>
          </a:p>
        </p:txBody>
      </p:sp>
      <p:sp>
        <p:nvSpPr>
          <p:cNvPr id="3" name="Content Placeholder 2"/>
          <p:cNvSpPr>
            <a:spLocks noGrp="1"/>
          </p:cNvSpPr>
          <p:nvPr>
            <p:ph idx="1"/>
          </p:nvPr>
        </p:nvSpPr>
        <p:spPr>
          <a:xfrm>
            <a:off x="3820886" y="1172623"/>
            <a:ext cx="4544291" cy="5016721"/>
          </a:xfrm>
        </p:spPr>
        <p:txBody>
          <a:bodyPr>
            <a:normAutofit/>
          </a:bodyPr>
          <a:lstStyle/>
          <a:p>
            <a:r>
              <a:rPr lang="en-US" b="1" dirty="0" smtClean="0"/>
              <a:t>Wendy Jones</a:t>
            </a:r>
          </a:p>
          <a:p>
            <a:r>
              <a:rPr lang="en-US" dirty="0" smtClean="0"/>
              <a:t>WTSI, GOSH</a:t>
            </a:r>
            <a:r>
              <a:rPr lang="en-US" dirty="0" smtClean="0"/>
              <a:t/>
            </a:r>
            <a:br>
              <a:rPr lang="en-US" dirty="0" smtClean="0"/>
            </a:br>
            <a:r>
              <a:rPr lang="en-US" b="1" dirty="0" smtClean="0"/>
              <a:t>PhD </a:t>
            </a:r>
            <a:r>
              <a:rPr lang="en-US" b="1" dirty="0"/>
              <a:t>c</a:t>
            </a:r>
            <a:r>
              <a:rPr lang="en-US" b="1" dirty="0" smtClean="0"/>
              <a:t>ompleted and published</a:t>
            </a:r>
            <a:endParaRPr lang="en-US" b="1" dirty="0" smtClean="0"/>
          </a:p>
          <a:p>
            <a:pPr lvl="1"/>
            <a:endParaRPr lang="en-US" dirty="0"/>
          </a:p>
          <a:p>
            <a:r>
              <a:rPr lang="en-US" b="1" dirty="0" err="1" smtClean="0">
                <a:solidFill>
                  <a:schemeClr val="tx2"/>
                </a:solidFill>
              </a:rPr>
              <a:t>WiSH</a:t>
            </a:r>
            <a:r>
              <a:rPr lang="en-US" b="1" dirty="0" smtClean="0">
                <a:solidFill>
                  <a:schemeClr val="tx2"/>
                </a:solidFill>
              </a:rPr>
              <a:t> Study</a:t>
            </a:r>
            <a:endParaRPr lang="en-US" b="1" dirty="0">
              <a:solidFill>
                <a:schemeClr val="tx2"/>
              </a:solidFill>
            </a:endParaRPr>
          </a:p>
          <a:p>
            <a:pPr lvl="1"/>
            <a:r>
              <a:rPr lang="en-US" dirty="0" smtClean="0"/>
              <a:t>Research </a:t>
            </a:r>
            <a:r>
              <a:rPr lang="en-US" dirty="0" smtClean="0"/>
              <a:t>using stem cells generated from individuals with WSS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5976" b="12189"/>
          <a:stretch/>
        </p:blipFill>
        <p:spPr>
          <a:xfrm>
            <a:off x="360631" y="1251383"/>
            <a:ext cx="3312391" cy="4615562"/>
          </a:xfrm>
          <a:prstGeom prst="rect">
            <a:avLst/>
          </a:prstGeom>
        </p:spPr>
      </p:pic>
      <p:sp>
        <p:nvSpPr>
          <p:cNvPr id="5" name="TextBox 4"/>
          <p:cNvSpPr txBox="1"/>
          <p:nvPr/>
        </p:nvSpPr>
        <p:spPr>
          <a:xfrm>
            <a:off x="249382" y="6354225"/>
            <a:ext cx="7143008" cy="369332"/>
          </a:xfrm>
          <a:prstGeom prst="rect">
            <a:avLst/>
          </a:prstGeom>
          <a:noFill/>
        </p:spPr>
        <p:txBody>
          <a:bodyPr wrap="square" rtlCol="0">
            <a:spAutoFit/>
          </a:bodyPr>
          <a:lstStyle/>
          <a:p>
            <a:r>
              <a:rPr lang="en-US" dirty="0" smtClean="0">
                <a:hlinkClick r:id="rId3"/>
              </a:rPr>
              <a:t>www.sanger.ac.uk/research/publications/theses.html</a:t>
            </a:r>
            <a:r>
              <a:rPr lang="en-US" dirty="0" smtClean="0"/>
              <a:t>   </a:t>
            </a:r>
            <a:r>
              <a:rPr lang="en-US" b="1" dirty="0" smtClean="0"/>
              <a:t>Chapter 2</a:t>
            </a:r>
            <a:endParaRPr lang="en-US" b="1" dirty="0"/>
          </a:p>
        </p:txBody>
      </p:sp>
    </p:spTree>
    <p:extLst>
      <p:ext uri="{BB962C8B-B14F-4D97-AF65-F5344CB8AC3E}">
        <p14:creationId xmlns:p14="http://schemas.microsoft.com/office/powerpoint/2010/main" val="1858418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60" y="5026529"/>
            <a:ext cx="4619501" cy="2677656"/>
          </a:xfrm>
          <a:prstGeom prst="rect">
            <a:avLst/>
          </a:prstGeom>
          <a:noFill/>
        </p:spPr>
        <p:txBody>
          <a:bodyPr wrap="square" rtlCol="0">
            <a:spAutoFit/>
          </a:bodyPr>
          <a:lstStyle/>
          <a:p>
            <a:r>
              <a:rPr lang="en-US" sz="2400" b="1" dirty="0" smtClean="0"/>
              <a:t>Helena </a:t>
            </a:r>
            <a:r>
              <a:rPr lang="en-US" sz="2400" b="1" dirty="0" err="1" smtClean="0"/>
              <a:t>Kilpinen</a:t>
            </a:r>
            <a:endParaRPr lang="en-US" sz="2400" b="1" dirty="0" smtClean="0"/>
          </a:p>
          <a:p>
            <a:endParaRPr lang="en-US" sz="1200" dirty="0"/>
          </a:p>
          <a:p>
            <a:pPr fontAlgn="base"/>
            <a:r>
              <a:rPr lang="en-US" dirty="0"/>
              <a:t>Career Development Fellow</a:t>
            </a:r>
          </a:p>
          <a:p>
            <a:pPr fontAlgn="base"/>
            <a:r>
              <a:rPr lang="en-US" dirty="0" smtClean="0"/>
              <a:t>University College London</a:t>
            </a:r>
          </a:p>
          <a:p>
            <a:pPr fontAlgn="base"/>
            <a:r>
              <a:rPr lang="en-US" dirty="0" smtClean="0"/>
              <a:t>Great Ormond Street Institute </a:t>
            </a:r>
            <a:r>
              <a:rPr lang="en-US" dirty="0"/>
              <a:t>of Child </a:t>
            </a:r>
            <a:r>
              <a:rPr lang="en-US" dirty="0" smtClean="0"/>
              <a:t>Health</a:t>
            </a:r>
          </a:p>
          <a:p>
            <a:pPr fontAlgn="base"/>
            <a:r>
              <a:rPr lang="en-US" dirty="0" smtClean="0"/>
              <a:t>Wellcome Trust Sanger Institute</a:t>
            </a:r>
          </a:p>
          <a:p>
            <a:pPr fontAlgn="base"/>
            <a:endParaRPr lang="en-US" dirty="0"/>
          </a:p>
          <a:p>
            <a:pPr fontAlgn="base"/>
            <a:endParaRPr lang="en-US"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138" y="1540791"/>
            <a:ext cx="3485738" cy="3485738"/>
          </a:xfrm>
          <a:prstGeom prst="rect">
            <a:avLst/>
          </a:prstGeom>
        </p:spPr>
      </p:pic>
      <p:pic>
        <p:nvPicPr>
          <p:cNvPr id="4" name="Picture 3"/>
          <p:cNvPicPr>
            <a:picLocks noChangeAspect="1"/>
          </p:cNvPicPr>
          <p:nvPr/>
        </p:nvPicPr>
        <p:blipFill>
          <a:blip r:embed="rId3"/>
          <a:stretch>
            <a:fillRect/>
          </a:stretch>
        </p:blipFill>
        <p:spPr>
          <a:xfrm>
            <a:off x="463138" y="861644"/>
            <a:ext cx="2766950" cy="626479"/>
          </a:xfrm>
          <a:prstGeom prst="rect">
            <a:avLst/>
          </a:prstGeom>
        </p:spPr>
      </p:pic>
      <p:pic>
        <p:nvPicPr>
          <p:cNvPr id="6" name="Picture 5"/>
          <p:cNvPicPr>
            <a:picLocks noChangeAspect="1"/>
          </p:cNvPicPr>
          <p:nvPr/>
        </p:nvPicPr>
        <p:blipFill>
          <a:blip r:embed="rId4"/>
          <a:stretch>
            <a:fillRect/>
          </a:stretch>
        </p:blipFill>
        <p:spPr>
          <a:xfrm>
            <a:off x="463138" y="244812"/>
            <a:ext cx="1944269" cy="56416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6535" y="2360785"/>
            <a:ext cx="2531848" cy="2531848"/>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3333"/>
          <a:stretch/>
        </p:blipFill>
        <p:spPr>
          <a:xfrm>
            <a:off x="5216535" y="567090"/>
            <a:ext cx="2060102" cy="1574494"/>
          </a:xfrm>
          <a:prstGeom prst="rect">
            <a:avLst/>
          </a:prstGeom>
        </p:spPr>
      </p:pic>
      <p:sp>
        <p:nvSpPr>
          <p:cNvPr id="12" name="Rectangle 11"/>
          <p:cNvSpPr/>
          <p:nvPr/>
        </p:nvSpPr>
        <p:spPr>
          <a:xfrm>
            <a:off x="5082639" y="5015071"/>
            <a:ext cx="4572000" cy="1477328"/>
          </a:xfrm>
          <a:prstGeom prst="rect">
            <a:avLst/>
          </a:prstGeom>
        </p:spPr>
        <p:txBody>
          <a:bodyPr>
            <a:spAutoFit/>
          </a:bodyPr>
          <a:lstStyle/>
          <a:p>
            <a:r>
              <a:rPr lang="en-US" sz="2400" b="1" dirty="0"/>
              <a:t>A</a:t>
            </a:r>
            <a:r>
              <a:rPr lang="en-US" sz="2400" b="1" dirty="0" smtClean="0"/>
              <a:t>lbert </a:t>
            </a:r>
            <a:r>
              <a:rPr lang="en-US" sz="2400" b="1" dirty="0" err="1" smtClean="0"/>
              <a:t>Basson</a:t>
            </a:r>
            <a:endParaRPr lang="en-US" sz="2400" b="1" dirty="0"/>
          </a:p>
          <a:p>
            <a:endParaRPr lang="en-US" sz="1200" dirty="0" smtClean="0"/>
          </a:p>
          <a:p>
            <a:pPr fontAlgn="base"/>
            <a:r>
              <a:rPr lang="en-US" dirty="0"/>
              <a:t>Reader in the Centre for Craniofacial and Regenerative </a:t>
            </a:r>
            <a:r>
              <a:rPr lang="en-US" dirty="0" smtClean="0"/>
              <a:t>Biology</a:t>
            </a:r>
          </a:p>
          <a:p>
            <a:pPr fontAlgn="base"/>
            <a:r>
              <a:rPr lang="en-US" dirty="0" smtClean="0"/>
              <a:t>Kings College London</a:t>
            </a:r>
            <a:endParaRPr lang="en-US" dirty="0"/>
          </a:p>
        </p:txBody>
      </p:sp>
    </p:spTree>
    <p:extLst>
      <p:ext uri="{BB962C8B-B14F-4D97-AF65-F5344CB8AC3E}">
        <p14:creationId xmlns:p14="http://schemas.microsoft.com/office/powerpoint/2010/main" val="10490907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694" y="1023823"/>
            <a:ext cx="3144415" cy="314441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170" y="2492125"/>
            <a:ext cx="2507388" cy="250738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0987" y="2492124"/>
            <a:ext cx="2753291" cy="2753291"/>
          </a:xfrm>
          <a:prstGeom prst="rect">
            <a:avLst/>
          </a:prstGeom>
        </p:spPr>
      </p:pic>
      <p:pic>
        <p:nvPicPr>
          <p:cNvPr id="4" name="Picture 3"/>
          <p:cNvPicPr>
            <a:picLocks noChangeAspect="1"/>
          </p:cNvPicPr>
          <p:nvPr/>
        </p:nvPicPr>
        <p:blipFill>
          <a:blip r:embed="rId5"/>
          <a:stretch>
            <a:fillRect/>
          </a:stretch>
        </p:blipFill>
        <p:spPr>
          <a:xfrm>
            <a:off x="5410752" y="384971"/>
            <a:ext cx="3175108" cy="921315"/>
          </a:xfrm>
          <a:prstGeom prst="rect">
            <a:avLst/>
          </a:prstGeom>
        </p:spPr>
      </p:pic>
      <p:sp>
        <p:nvSpPr>
          <p:cNvPr id="6" name="TextBox 5"/>
          <p:cNvSpPr txBox="1"/>
          <p:nvPr/>
        </p:nvSpPr>
        <p:spPr>
          <a:xfrm>
            <a:off x="3461170" y="5137873"/>
            <a:ext cx="3001064" cy="1569660"/>
          </a:xfrm>
          <a:prstGeom prst="rect">
            <a:avLst/>
          </a:prstGeom>
          <a:noFill/>
        </p:spPr>
        <p:txBody>
          <a:bodyPr wrap="square" rtlCol="0">
            <a:spAutoFit/>
          </a:bodyPr>
          <a:lstStyle/>
          <a:p>
            <a:r>
              <a:rPr lang="en-US" sz="2400" b="1" dirty="0" smtClean="0"/>
              <a:t>Sebastian </a:t>
            </a:r>
            <a:r>
              <a:rPr lang="en-US" sz="2400" b="1" dirty="0" err="1" smtClean="0"/>
              <a:t>Gerety</a:t>
            </a:r>
            <a:endParaRPr lang="en-US" sz="2400" b="1" dirty="0" smtClean="0"/>
          </a:p>
          <a:p>
            <a:r>
              <a:rPr lang="en-US" dirty="0" smtClean="0"/>
              <a:t>Senior staff scientist </a:t>
            </a:r>
          </a:p>
          <a:p>
            <a:r>
              <a:rPr lang="en-US" dirty="0"/>
              <a:t>Wellcome Trust Sanger Institute</a:t>
            </a:r>
          </a:p>
          <a:p>
            <a:endParaRPr lang="en-US" dirty="0"/>
          </a:p>
        </p:txBody>
      </p:sp>
      <p:sp>
        <p:nvSpPr>
          <p:cNvPr id="7" name="Rectangle 6"/>
          <p:cNvSpPr/>
          <p:nvPr/>
        </p:nvSpPr>
        <p:spPr>
          <a:xfrm>
            <a:off x="142864" y="4168238"/>
            <a:ext cx="4572000" cy="1477328"/>
          </a:xfrm>
          <a:prstGeom prst="rect">
            <a:avLst/>
          </a:prstGeom>
        </p:spPr>
        <p:txBody>
          <a:bodyPr>
            <a:spAutoFit/>
          </a:bodyPr>
          <a:lstStyle/>
          <a:p>
            <a:r>
              <a:rPr lang="en-US" sz="2400" b="1" dirty="0" smtClean="0"/>
              <a:t>Matt </a:t>
            </a:r>
            <a:r>
              <a:rPr lang="en-US" sz="2400" b="1" dirty="0" err="1" smtClean="0"/>
              <a:t>Hurles</a:t>
            </a:r>
            <a:endParaRPr lang="en-US" sz="2400" b="1" dirty="0"/>
          </a:p>
          <a:p>
            <a:endParaRPr lang="en-US" sz="1200" dirty="0"/>
          </a:p>
          <a:p>
            <a:pPr fontAlgn="base"/>
            <a:r>
              <a:rPr lang="en-US" dirty="0" smtClean="0"/>
              <a:t>Head of Human Genetics</a:t>
            </a:r>
          </a:p>
          <a:p>
            <a:pPr fontAlgn="base"/>
            <a:r>
              <a:rPr lang="en-US" dirty="0" smtClean="0"/>
              <a:t>Senior Group Leader</a:t>
            </a:r>
          </a:p>
          <a:p>
            <a:pPr fontAlgn="base"/>
            <a:r>
              <a:rPr lang="en-US" dirty="0" smtClean="0"/>
              <a:t>Wellcome </a:t>
            </a:r>
            <a:r>
              <a:rPr lang="en-US" dirty="0"/>
              <a:t>Trust Sanger Institute</a:t>
            </a:r>
          </a:p>
        </p:txBody>
      </p:sp>
      <p:sp>
        <p:nvSpPr>
          <p:cNvPr id="8" name="TextBox 7"/>
          <p:cNvSpPr txBox="1"/>
          <p:nvPr/>
        </p:nvSpPr>
        <p:spPr>
          <a:xfrm>
            <a:off x="6192790" y="5284630"/>
            <a:ext cx="3001064" cy="1569660"/>
          </a:xfrm>
          <a:prstGeom prst="rect">
            <a:avLst/>
          </a:prstGeom>
          <a:noFill/>
        </p:spPr>
        <p:txBody>
          <a:bodyPr wrap="square" rtlCol="0">
            <a:spAutoFit/>
          </a:bodyPr>
          <a:lstStyle/>
          <a:p>
            <a:r>
              <a:rPr lang="en-US" sz="2400" b="1" dirty="0" smtClean="0"/>
              <a:t>Gabi </a:t>
            </a:r>
            <a:r>
              <a:rPr lang="en-US" sz="2400" b="1" dirty="0" err="1" smtClean="0"/>
              <a:t>Gurria</a:t>
            </a:r>
            <a:endParaRPr lang="en-US" sz="2400" b="1" dirty="0" smtClean="0"/>
          </a:p>
          <a:p>
            <a:r>
              <a:rPr lang="en-US" dirty="0" smtClean="0"/>
              <a:t>Postdoctoral Fellow </a:t>
            </a:r>
          </a:p>
          <a:p>
            <a:r>
              <a:rPr lang="en-US" dirty="0"/>
              <a:t>Wellcome Trust Sanger Institute</a:t>
            </a:r>
          </a:p>
          <a:p>
            <a:endParaRPr lang="en-US" dirty="0"/>
          </a:p>
        </p:txBody>
      </p:sp>
    </p:spTree>
    <p:extLst>
      <p:ext uri="{BB962C8B-B14F-4D97-AF65-F5344CB8AC3E}">
        <p14:creationId xmlns:p14="http://schemas.microsoft.com/office/powerpoint/2010/main" val="116899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eatures</a:t>
            </a:r>
            <a:endParaRPr lang="en-US" dirty="0"/>
          </a:p>
        </p:txBody>
      </p:sp>
      <p:sp>
        <p:nvSpPr>
          <p:cNvPr id="3" name="Content Placeholder 2"/>
          <p:cNvSpPr>
            <a:spLocks noGrp="1"/>
          </p:cNvSpPr>
          <p:nvPr>
            <p:ph idx="1"/>
          </p:nvPr>
        </p:nvSpPr>
        <p:spPr>
          <a:xfrm>
            <a:off x="457200" y="1434167"/>
            <a:ext cx="8229600" cy="4525963"/>
          </a:xfrm>
        </p:spPr>
        <p:txBody>
          <a:bodyPr>
            <a:normAutofit fontScale="92500" lnSpcReduction="10000"/>
          </a:bodyPr>
          <a:lstStyle/>
          <a:p>
            <a:pPr algn="just"/>
            <a:r>
              <a:rPr lang="en-US" dirty="0"/>
              <a:t>WSS causes a range of features. </a:t>
            </a:r>
            <a:endParaRPr lang="en-US" dirty="0" smtClean="0"/>
          </a:p>
          <a:p>
            <a:pPr algn="just"/>
            <a:r>
              <a:rPr lang="en-US" dirty="0" smtClean="0"/>
              <a:t>Not </a:t>
            </a:r>
            <a:r>
              <a:rPr lang="en-US" dirty="0"/>
              <a:t>everyone with WSS will have all of the </a:t>
            </a:r>
            <a:r>
              <a:rPr lang="en-US" dirty="0" smtClean="0"/>
              <a:t>features</a:t>
            </a:r>
            <a:r>
              <a:rPr lang="en-US" dirty="0"/>
              <a:t>.</a:t>
            </a:r>
            <a:endParaRPr lang="en-US" dirty="0" smtClean="0"/>
          </a:p>
          <a:p>
            <a:pPr algn="just"/>
            <a:r>
              <a:rPr lang="en-US" dirty="0"/>
              <a:t>E</a:t>
            </a:r>
            <a:r>
              <a:rPr lang="en-US" dirty="0" smtClean="0"/>
              <a:t>ach </a:t>
            </a:r>
            <a:r>
              <a:rPr lang="en-US" dirty="0"/>
              <a:t>person with a certain feature won’t necessarily be affected by it to the same level as other people with that feature. </a:t>
            </a:r>
          </a:p>
          <a:p>
            <a:pPr algn="just"/>
            <a:r>
              <a:rPr lang="en-US" dirty="0" smtClean="0"/>
              <a:t>Doctors </a:t>
            </a:r>
            <a:r>
              <a:rPr lang="en-US" dirty="0"/>
              <a:t>and scientists are still learning about WSS and in the future, more will be known about the features of the condition, and how commonly these are seen. </a:t>
            </a:r>
            <a:endParaRPr lang="en-US" dirty="0" smtClean="0"/>
          </a:p>
          <a:p>
            <a:endParaRPr lang="en-US" dirty="0"/>
          </a:p>
        </p:txBody>
      </p:sp>
    </p:spTree>
    <p:extLst>
      <p:ext uri="{BB962C8B-B14F-4D97-AF65-F5344CB8AC3E}">
        <p14:creationId xmlns:p14="http://schemas.microsoft.com/office/powerpoint/2010/main" val="287312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80975" y="260648"/>
            <a:ext cx="9324975" cy="1143000"/>
          </a:xfrm>
        </p:spPr>
        <p:txBody>
          <a:bodyPr/>
          <a:lstStyle/>
          <a:p>
            <a:r>
              <a:rPr lang="en-US" sz="2400" b="1" dirty="0" smtClean="0">
                <a:latin typeface="Arial" charset="0"/>
                <a:ea typeface="ＭＳ Ｐゴシック" charset="0"/>
                <a:cs typeface="Arial" charset="0"/>
              </a:rPr>
              <a:t>What causes Wiedemann-Steiner syndrome?</a:t>
            </a:r>
            <a:endParaRPr lang="en-US" sz="2400" b="1" dirty="0">
              <a:latin typeface="Arial" charset="0"/>
              <a:ea typeface="ＭＳ Ｐゴシック" charset="0"/>
              <a:cs typeface="Arial" charset="0"/>
            </a:endParaRPr>
          </a:p>
        </p:txBody>
      </p:sp>
      <p:sp>
        <p:nvSpPr>
          <p:cNvPr id="5" name="Rectangle 4"/>
          <p:cNvSpPr/>
          <p:nvPr/>
        </p:nvSpPr>
        <p:spPr>
          <a:xfrm>
            <a:off x="179512" y="6369741"/>
            <a:ext cx="6534472" cy="276999"/>
          </a:xfrm>
          <a:prstGeom prst="rect">
            <a:avLst/>
          </a:prstGeom>
        </p:spPr>
        <p:txBody>
          <a:bodyPr wrap="square">
            <a:spAutoFit/>
          </a:bodyPr>
          <a:lstStyle/>
          <a:p>
            <a:r>
              <a:rPr lang="en-GB" sz="1200" dirty="0"/>
              <a:t>Jones </a:t>
            </a:r>
            <a:r>
              <a:rPr lang="en-GB" sz="1200" i="1" dirty="0"/>
              <a:t>et al</a:t>
            </a:r>
            <a:r>
              <a:rPr lang="en-GB" sz="1200" dirty="0"/>
              <a:t>, Am J Hum Genet.</a:t>
            </a:r>
            <a:r>
              <a:rPr lang="en-US" sz="1200" dirty="0"/>
              <a:t> 91, 358–364, August 10, 2012</a:t>
            </a:r>
          </a:p>
        </p:txBody>
      </p:sp>
      <p:sp>
        <p:nvSpPr>
          <p:cNvPr id="6" name="TextBox 5"/>
          <p:cNvSpPr txBox="1"/>
          <p:nvPr/>
        </p:nvSpPr>
        <p:spPr>
          <a:xfrm>
            <a:off x="456679" y="1824591"/>
            <a:ext cx="8049665" cy="4124206"/>
          </a:xfrm>
          <a:prstGeom prst="rect">
            <a:avLst/>
          </a:prstGeom>
          <a:noFill/>
        </p:spPr>
        <p:txBody>
          <a:bodyPr wrap="square" rtlCol="0">
            <a:spAutoFit/>
          </a:bodyPr>
          <a:lstStyle/>
          <a:p>
            <a:pPr marL="342900" indent="-342900">
              <a:buFont typeface="Arial"/>
              <a:buChar char="•"/>
            </a:pPr>
            <a:r>
              <a:rPr lang="en-US" sz="2800" dirty="0" smtClean="0"/>
              <a:t>Until 2012 nobody knew what the underlying cause was</a:t>
            </a:r>
          </a:p>
          <a:p>
            <a:pPr marL="342900" indent="-342900">
              <a:buFont typeface="Arial"/>
              <a:buChar char="•"/>
            </a:pPr>
            <a:r>
              <a:rPr lang="en-US" sz="2800" dirty="0" smtClean="0"/>
              <a:t>In 2012 through research we carried out a broad test that looked across all of the genes (whole exome sequencing)</a:t>
            </a:r>
          </a:p>
          <a:p>
            <a:pPr marL="342900" indent="-342900">
              <a:buFont typeface="Arial"/>
              <a:buChar char="•"/>
            </a:pPr>
            <a:r>
              <a:rPr lang="en-US" sz="2800" dirty="0" smtClean="0"/>
              <a:t>We found that a having an alteration (mutation) in a one copy of gene called </a:t>
            </a:r>
            <a:r>
              <a:rPr lang="en-US" sz="2800" i="1" dirty="0" smtClean="0"/>
              <a:t>KMT2A</a:t>
            </a:r>
            <a:r>
              <a:rPr lang="en-US" sz="2800" dirty="0" smtClean="0"/>
              <a:t> causes WSS.</a:t>
            </a:r>
          </a:p>
          <a:p>
            <a:pPr marL="342900" indent="-342900">
              <a:buFont typeface="Arial"/>
              <a:buChar char="•"/>
            </a:pPr>
            <a:endParaRPr lang="en-US" sz="2400" dirty="0" smtClean="0"/>
          </a:p>
          <a:p>
            <a:endParaRPr lang="en-US" sz="2400" dirty="0" smtClean="0"/>
          </a:p>
          <a:p>
            <a:endParaRPr lang="en-US" dirty="0"/>
          </a:p>
        </p:txBody>
      </p:sp>
    </p:spTree>
    <p:extLst>
      <p:ext uri="{BB962C8B-B14F-4D97-AF65-F5344CB8AC3E}">
        <p14:creationId xmlns:p14="http://schemas.microsoft.com/office/powerpoint/2010/main" val="62430831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58310"/>
            <a:ext cx="8229600" cy="4525963"/>
          </a:xfrm>
        </p:spPr>
        <p:txBody>
          <a:bodyPr/>
          <a:lstStyle/>
          <a:p>
            <a:r>
              <a:rPr lang="en-US" dirty="0" smtClean="0"/>
              <a:t>Genes give the body instructions how to grow and develop and function</a:t>
            </a:r>
          </a:p>
          <a:p>
            <a:r>
              <a:rPr lang="en-US" dirty="0" smtClean="0"/>
              <a:t>We have around 21,000 genes</a:t>
            </a:r>
          </a:p>
          <a:p>
            <a:r>
              <a:rPr lang="en-US" dirty="0" smtClean="0"/>
              <a:t>They are found in most cells of our body</a:t>
            </a:r>
          </a:p>
          <a:p>
            <a:r>
              <a:rPr lang="en-US" dirty="0" smtClean="0"/>
              <a:t>All our genes come in pairs and we inherit one gene of each pair from each of our parents</a:t>
            </a:r>
            <a:endParaRPr lang="en-US" dirty="0"/>
          </a:p>
        </p:txBody>
      </p:sp>
      <p:sp>
        <p:nvSpPr>
          <p:cNvPr id="4" name="Title 1"/>
          <p:cNvSpPr>
            <a:spLocks noGrp="1"/>
          </p:cNvSpPr>
          <p:nvPr>
            <p:ph type="title"/>
          </p:nvPr>
        </p:nvSpPr>
        <p:spPr>
          <a:xfrm>
            <a:off x="-410180" y="260648"/>
            <a:ext cx="9324975" cy="1143000"/>
          </a:xfrm>
        </p:spPr>
        <p:txBody>
          <a:bodyPr/>
          <a:lstStyle/>
          <a:p>
            <a:r>
              <a:rPr lang="en-US" sz="2400" b="1" dirty="0" smtClean="0">
                <a:latin typeface="Arial" charset="0"/>
                <a:ea typeface="ＭＳ Ｐゴシック" charset="0"/>
                <a:cs typeface="Arial" charset="0"/>
              </a:rPr>
              <a:t>What are genes?</a:t>
            </a:r>
            <a:endParaRPr lang="en-US" sz="2400" b="1" dirty="0">
              <a:latin typeface="Arial" charset="0"/>
              <a:ea typeface="ＭＳ Ｐゴシック" charset="0"/>
              <a:cs typeface="Arial" charset="0"/>
            </a:endParaRPr>
          </a:p>
        </p:txBody>
      </p:sp>
      <p:pic>
        <p:nvPicPr>
          <p:cNvPr id="5" name="Picture 2" descr="N:\Centre Staff Folders\Michelle\DRAWINGS for TEACHING SLIDES\Chromosomes-DNA-and-genes.jpg"/>
          <p:cNvPicPr>
            <a:picLocks noChangeAspect="1" noChangeArrowheads="1"/>
          </p:cNvPicPr>
          <p:nvPr/>
        </p:nvPicPr>
        <p:blipFill rotWithShape="1">
          <a:blip r:embed="rId2">
            <a:extLst>
              <a:ext uri="{28A0092B-C50C-407E-A947-70E740481C1C}">
                <a14:useLocalDpi xmlns:a14="http://schemas.microsoft.com/office/drawing/2010/main" val="0"/>
              </a:ext>
            </a:extLst>
          </a:blip>
          <a:srcRect l="57940" t="24576" r="11466" b="54488"/>
          <a:stretch/>
        </p:blipFill>
        <p:spPr>
          <a:xfrm>
            <a:off x="2791642" y="5134770"/>
            <a:ext cx="2921330" cy="1304165"/>
          </a:xfrm>
          <a:prstGeom prst="rect">
            <a:avLst/>
          </a:prstGeom>
        </p:spPr>
      </p:pic>
    </p:spTree>
    <p:extLst>
      <p:ext uri="{BB962C8B-B14F-4D97-AF65-F5344CB8AC3E}">
        <p14:creationId xmlns:p14="http://schemas.microsoft.com/office/powerpoint/2010/main" val="4226284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Centre Staff Folders\Michelle\DRAWINGS for TEACHING SLIDES\Chromosomes-DNA-and-gen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4951" y="577351"/>
            <a:ext cx="8694737" cy="5672138"/>
          </a:xfrm>
        </p:spPr>
      </p:pic>
      <p:sp>
        <p:nvSpPr>
          <p:cNvPr id="5" name="Rectangle 2"/>
          <p:cNvSpPr>
            <a:spLocks noGrp="1" noChangeArrowheads="1"/>
          </p:cNvSpPr>
          <p:nvPr>
            <p:ph type="title"/>
          </p:nvPr>
        </p:nvSpPr>
        <p:spPr>
          <a:xfrm>
            <a:off x="285750" y="785813"/>
            <a:ext cx="8643938" cy="604837"/>
          </a:xfrm>
        </p:spPr>
        <p:txBody>
          <a:bodyPr rtlCol="0">
            <a:normAutofit fontScale="90000"/>
          </a:bodyPr>
          <a:lstStyle/>
          <a:p>
            <a:pPr fontAlgn="auto">
              <a:spcAft>
                <a:spcPts val="0"/>
              </a:spcAft>
              <a:defRPr/>
            </a:pPr>
            <a:r>
              <a:rPr lang="en-GB" sz="3600" dirty="0" smtClean="0"/>
              <a:t>The structure of DNA, genes &amp; chromosomes</a:t>
            </a:r>
            <a:endParaRPr lang="en-GB" sz="3600" dirty="0"/>
          </a:p>
        </p:txBody>
      </p:sp>
    </p:spTree>
    <p:extLst>
      <p:ext uri="{BB962C8B-B14F-4D97-AF65-F5344CB8AC3E}">
        <p14:creationId xmlns:p14="http://schemas.microsoft.com/office/powerpoint/2010/main" val="1478753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4313" y="328613"/>
            <a:ext cx="8715375" cy="814387"/>
          </a:xfrm>
        </p:spPr>
        <p:txBody>
          <a:bodyPr/>
          <a:lstStyle/>
          <a:p>
            <a:r>
              <a:rPr lang="en-GB" sz="3600" b="1" smtClean="0"/>
              <a:t>Chromosomes</a:t>
            </a:r>
            <a:r>
              <a:rPr lang="en-GB" b="1" smtClean="0">
                <a:latin typeface="Arial" charset="0"/>
              </a:rPr>
              <a:t> </a:t>
            </a:r>
          </a:p>
        </p:txBody>
      </p:sp>
      <p:pic>
        <p:nvPicPr>
          <p:cNvPr id="7171" name="Picture 3" descr="NORMALM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857375"/>
            <a:ext cx="4675188" cy="3505200"/>
          </a:xfrm>
          <a:prstGeom prst="rect">
            <a:avLst/>
          </a:prstGeom>
          <a:noFill/>
          <a:ln w="127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8436" name="Rectangle 4"/>
          <p:cNvSpPr>
            <a:spLocks noChangeArrowheads="1"/>
          </p:cNvSpPr>
          <p:nvPr/>
        </p:nvSpPr>
        <p:spPr bwMode="auto">
          <a:xfrm>
            <a:off x="5072063" y="1143000"/>
            <a:ext cx="3789362" cy="5558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66700" indent="-266700">
              <a:spcAft>
                <a:spcPct val="20000"/>
              </a:spcAft>
              <a:buFont typeface="Arial" charset="0"/>
              <a:buChar char="•"/>
            </a:pPr>
            <a:r>
              <a:rPr lang="en-GB" sz="2400" dirty="0">
                <a:latin typeface="Calibri" pitchFamily="34" charset="0"/>
              </a:rPr>
              <a:t>Chromosomes are made  of DNA. </a:t>
            </a:r>
          </a:p>
          <a:p>
            <a:pPr marL="266700" indent="-266700">
              <a:spcAft>
                <a:spcPct val="20000"/>
              </a:spcAft>
              <a:buFont typeface="Arial" charset="0"/>
              <a:buChar char="•"/>
            </a:pPr>
            <a:r>
              <a:rPr lang="en-GB" sz="2400" dirty="0">
                <a:latin typeface="Calibri" pitchFamily="34" charset="0"/>
              </a:rPr>
              <a:t>Each contains genes in a linear order.</a:t>
            </a:r>
          </a:p>
          <a:p>
            <a:pPr marL="266700" indent="-266700">
              <a:spcAft>
                <a:spcPct val="20000"/>
              </a:spcAft>
              <a:buFont typeface="Arial" charset="0"/>
              <a:buChar char="•"/>
            </a:pPr>
            <a:r>
              <a:rPr lang="en-GB" sz="2400" dirty="0">
                <a:latin typeface="Calibri" pitchFamily="34" charset="0"/>
              </a:rPr>
              <a:t>Human body cells contain 46 chromosomes in 23 pairs – one of each pair  inherited from each parent</a:t>
            </a:r>
          </a:p>
          <a:p>
            <a:pPr marL="266700" indent="-266700">
              <a:spcAft>
                <a:spcPct val="20000"/>
              </a:spcAft>
              <a:buFont typeface="Arial" charset="0"/>
              <a:buChar char="•"/>
            </a:pPr>
            <a:r>
              <a:rPr lang="en-GB" sz="2400" dirty="0">
                <a:latin typeface="Calibri" pitchFamily="34" charset="0"/>
              </a:rPr>
              <a:t>Chromosome pairs 1 – 22 are called autosomes.</a:t>
            </a:r>
          </a:p>
          <a:p>
            <a:pPr marL="266700" indent="-266700">
              <a:spcAft>
                <a:spcPct val="20000"/>
              </a:spcAft>
              <a:buFont typeface="Arial" charset="0"/>
              <a:buChar char="•"/>
            </a:pPr>
            <a:r>
              <a:rPr lang="en-GB" sz="2400" dirty="0">
                <a:latin typeface="Calibri" pitchFamily="34" charset="0"/>
              </a:rPr>
              <a:t>The 23rd pair are called sex chromosomes: </a:t>
            </a:r>
            <a:br>
              <a:rPr lang="en-GB" sz="2400" dirty="0">
                <a:latin typeface="Calibri" pitchFamily="34" charset="0"/>
              </a:rPr>
            </a:br>
            <a:r>
              <a:rPr lang="en-GB" sz="2400" dirty="0">
                <a:latin typeface="Calibri" pitchFamily="34" charset="0"/>
              </a:rPr>
              <a:t>XX is female, XY is male.</a:t>
            </a:r>
          </a:p>
        </p:txBody>
      </p:sp>
      <p:sp>
        <p:nvSpPr>
          <p:cNvPr id="18437" name="Text Box 5"/>
          <p:cNvSpPr txBox="1">
            <a:spLocks noChangeArrowheads="1"/>
          </p:cNvSpPr>
          <p:nvPr/>
        </p:nvSpPr>
        <p:spPr bwMode="auto">
          <a:xfrm>
            <a:off x="1931988" y="5548313"/>
            <a:ext cx="2925762" cy="523220"/>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ct val="50000"/>
              </a:spcBef>
              <a:spcAft>
                <a:spcPts val="0"/>
              </a:spcAft>
              <a:defRPr/>
            </a:pPr>
            <a:r>
              <a:rPr lang="en-GB" sz="1400" dirty="0" smtClean="0">
                <a:solidFill>
                  <a:schemeClr val="tx1"/>
                </a:solidFill>
              </a:rPr>
              <a:t>The KMT2A gene is located on chromosome 11</a:t>
            </a:r>
            <a:endParaRPr lang="en-GB" sz="1400" dirty="0">
              <a:solidFill>
                <a:schemeClr val="tx1"/>
              </a:solidFill>
            </a:endParaRPr>
          </a:p>
        </p:txBody>
      </p:sp>
      <p:sp>
        <p:nvSpPr>
          <p:cNvPr id="18438" name="Line 6"/>
          <p:cNvSpPr>
            <a:spLocks noChangeShapeType="1"/>
          </p:cNvSpPr>
          <p:nvPr/>
        </p:nvSpPr>
        <p:spPr bwMode="auto">
          <a:xfrm flipH="1" flipV="1">
            <a:off x="4006850" y="4000500"/>
            <a:ext cx="136525" cy="142875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Tree>
    <p:extLst>
      <p:ext uri="{BB962C8B-B14F-4D97-AF65-F5344CB8AC3E}">
        <p14:creationId xmlns:p14="http://schemas.microsoft.com/office/powerpoint/2010/main" val="3706432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bldLvl="2"/>
      <p:bldP spid="18437" grpId="0" animBg="1"/>
      <p:bldP spid="184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Resources - Final versions\MOLECULAR BIOLOGY Drawings for teaching slides\Disease-associated-mutations---alter-protein-func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r="51993"/>
          <a:stretch/>
        </p:blipFill>
        <p:spPr bwMode="auto">
          <a:xfrm>
            <a:off x="3084688" y="1925315"/>
            <a:ext cx="2410549" cy="23827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N:\Resources - Final versions\MOLECULAR BIOLOGY Drawings for teaching slides\Disease-associated-mutations---alter-protein-func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r="51993"/>
          <a:stretch/>
        </p:blipFill>
        <p:spPr bwMode="auto">
          <a:xfrm>
            <a:off x="313553" y="1925315"/>
            <a:ext cx="2771135" cy="273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descr="N:\Resources - Final versions\MOLECULAR BIOLOGY Drawings for teaching slides\Disease-associated-mutations---alter-protein-func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r="51993"/>
          <a:stretch/>
        </p:blipFill>
        <p:spPr bwMode="auto">
          <a:xfrm>
            <a:off x="5752898" y="1925315"/>
            <a:ext cx="2548866" cy="251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013474" y="4664456"/>
            <a:ext cx="2771135" cy="369332"/>
          </a:xfrm>
          <a:prstGeom prst="rect">
            <a:avLst/>
          </a:prstGeom>
          <a:noFill/>
        </p:spPr>
        <p:txBody>
          <a:bodyPr wrap="square" rtlCol="0">
            <a:spAutoFit/>
          </a:bodyPr>
          <a:lstStyle/>
          <a:p>
            <a:r>
              <a:rPr lang="en-US" dirty="0" smtClean="0"/>
              <a:t>Collagen</a:t>
            </a:r>
            <a:endParaRPr lang="en-US" dirty="0"/>
          </a:p>
        </p:txBody>
      </p:sp>
      <p:sp>
        <p:nvSpPr>
          <p:cNvPr id="9" name="TextBox 8"/>
          <p:cNvSpPr txBox="1"/>
          <p:nvPr/>
        </p:nvSpPr>
        <p:spPr>
          <a:xfrm>
            <a:off x="3482203" y="4664456"/>
            <a:ext cx="2810115" cy="369332"/>
          </a:xfrm>
          <a:prstGeom prst="rect">
            <a:avLst/>
          </a:prstGeom>
          <a:noFill/>
        </p:spPr>
        <p:txBody>
          <a:bodyPr wrap="square" rtlCol="0">
            <a:spAutoFit/>
          </a:bodyPr>
          <a:lstStyle/>
          <a:p>
            <a:r>
              <a:rPr lang="en-US" dirty="0" err="1" smtClean="0"/>
              <a:t>Haemoglobin</a:t>
            </a:r>
            <a:endParaRPr lang="en-US" dirty="0"/>
          </a:p>
        </p:txBody>
      </p:sp>
      <p:sp>
        <p:nvSpPr>
          <p:cNvPr id="11" name="TextBox 10"/>
          <p:cNvSpPr txBox="1"/>
          <p:nvPr/>
        </p:nvSpPr>
        <p:spPr>
          <a:xfrm>
            <a:off x="6443521" y="4664456"/>
            <a:ext cx="2810115" cy="369332"/>
          </a:xfrm>
          <a:prstGeom prst="rect">
            <a:avLst/>
          </a:prstGeom>
          <a:noFill/>
        </p:spPr>
        <p:txBody>
          <a:bodyPr wrap="square" rtlCol="0">
            <a:spAutoFit/>
          </a:bodyPr>
          <a:lstStyle/>
          <a:p>
            <a:r>
              <a:rPr lang="en-US" dirty="0" smtClean="0"/>
              <a:t>KMT2A</a:t>
            </a:r>
            <a:endParaRPr lang="en-US" dirty="0"/>
          </a:p>
        </p:txBody>
      </p:sp>
      <p:sp>
        <p:nvSpPr>
          <p:cNvPr id="2" name="TextBox 1"/>
          <p:cNvSpPr txBox="1"/>
          <p:nvPr/>
        </p:nvSpPr>
        <p:spPr>
          <a:xfrm>
            <a:off x="498970" y="302364"/>
            <a:ext cx="8255682" cy="1231106"/>
          </a:xfrm>
          <a:prstGeom prst="rect">
            <a:avLst/>
          </a:prstGeom>
          <a:noFill/>
        </p:spPr>
        <p:txBody>
          <a:bodyPr wrap="square" rtlCol="0">
            <a:spAutoFit/>
          </a:bodyPr>
          <a:lstStyle/>
          <a:p>
            <a:pPr algn="ctr"/>
            <a:r>
              <a:rPr lang="en-US" sz="3700" dirty="0" smtClean="0"/>
              <a:t>Each of our genes gives our body instructions to make a specific protein</a:t>
            </a:r>
            <a:endParaRPr lang="en-US" sz="3700" dirty="0"/>
          </a:p>
        </p:txBody>
      </p:sp>
    </p:spTree>
    <p:extLst>
      <p:ext uri="{BB962C8B-B14F-4D97-AF65-F5344CB8AC3E}">
        <p14:creationId xmlns:p14="http://schemas.microsoft.com/office/powerpoint/2010/main" val="892910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8860</TotalTime>
  <Words>1615</Words>
  <Application>Microsoft Macintosh PowerPoint</Application>
  <PresentationFormat>On-screen Show (4:3)</PresentationFormat>
  <Paragraphs>207</Paragraphs>
  <Slides>35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Helvetica</vt:lpstr>
      <vt:lpstr>ＭＳ Ｐゴシック</vt:lpstr>
      <vt:lpstr>Times New Roman</vt:lpstr>
      <vt:lpstr>Arial</vt:lpstr>
      <vt:lpstr>Office Theme</vt:lpstr>
      <vt:lpstr>Wiedemann-Steiner Syndrome  </vt:lpstr>
      <vt:lpstr>Wiedemann-Steiner syndrome</vt:lpstr>
      <vt:lpstr>What is Wiedemann-Steiner syndrome?</vt:lpstr>
      <vt:lpstr>Features</vt:lpstr>
      <vt:lpstr>What causes Wiedemann-Steiner syndrome?</vt:lpstr>
      <vt:lpstr>What are genes?</vt:lpstr>
      <vt:lpstr>The structure of DNA, genes &amp; chromosomes</vt:lpstr>
      <vt:lpstr>Chromosomes </vt:lpstr>
      <vt:lpstr>PowerPoint Presentation</vt:lpstr>
      <vt:lpstr>What does the KMT2A protein do?</vt:lpstr>
      <vt:lpstr>The KMT2A protein is an enzyme</vt:lpstr>
      <vt:lpstr>Summary</vt:lpstr>
      <vt:lpstr>What is a de novo alteration (mutation)? </vt:lpstr>
      <vt:lpstr>de novo alteration (mutation)? </vt:lpstr>
      <vt:lpstr>What is the inheritance if you have WSS? </vt:lpstr>
      <vt:lpstr>PowerPoint Presentation</vt:lpstr>
      <vt:lpstr>PowerPoint Presentation</vt:lpstr>
      <vt:lpstr>The structure of DNA, genes &amp; chromosomes</vt:lpstr>
      <vt:lpstr>PowerPoint Presentation</vt:lpstr>
      <vt:lpstr>PowerPoint Presentation</vt:lpstr>
      <vt:lpstr>Infancy and Childhood</vt:lpstr>
      <vt:lpstr>Infancy and Childhood</vt:lpstr>
      <vt:lpstr>Eyes and Ears</vt:lpstr>
      <vt:lpstr>Delay and Learning Difficulties</vt:lpstr>
      <vt:lpstr>Learning</vt:lpstr>
      <vt:lpstr>Learning Strengths and Challenges</vt:lpstr>
      <vt:lpstr>Adults</vt:lpstr>
      <vt:lpstr>Behavior</vt:lpstr>
      <vt:lpstr>Sleep</vt:lpstr>
      <vt:lpstr>Other Features</vt:lpstr>
      <vt:lpstr>PowerPoint Presentation</vt:lpstr>
      <vt:lpstr>PowerPoint Presentation</vt:lpstr>
      <vt:lpstr>WSS Research in the UK</vt:lpstr>
      <vt:lpstr>PowerPoint Presentation</vt:lpstr>
      <vt:lpstr>PowerPoint Presentation</vt:lpstr>
    </vt:vector>
  </TitlesOfParts>
  <Company>WTSI</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Jones</dc:creator>
  <cp:lastModifiedBy>Microsoft Office User</cp:lastModifiedBy>
  <cp:revision>291</cp:revision>
  <dcterms:created xsi:type="dcterms:W3CDTF">2015-06-27T23:54:29Z</dcterms:created>
  <dcterms:modified xsi:type="dcterms:W3CDTF">2017-10-22T12:59:05Z</dcterms:modified>
</cp:coreProperties>
</file>