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8" r:id="rId2"/>
    <p:sldId id="261" r:id="rId3"/>
    <p:sldId id="260" r:id="rId4"/>
    <p:sldId id="259" r:id="rId5"/>
    <p:sldId id="262" r:id="rId6"/>
    <p:sldId id="263" r:id="rId7"/>
    <p:sldId id="275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9" r:id="rId19"/>
    <p:sldId id="280" r:id="rId20"/>
    <p:sldId id="281" r:id="rId21"/>
    <p:sldId id="282" r:id="rId22"/>
    <p:sldId id="276" r:id="rId23"/>
    <p:sldId id="277" r:id="rId24"/>
    <p:sldId id="278" r:id="rId25"/>
    <p:sldId id="283" r:id="rId26"/>
    <p:sldId id="264" r:id="rId2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588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ftp\cords\WSS%20Foundation\WSS%20Foundation%20Standard%20Data%20Extract-2017-10-15-14-38-50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research1\research_shared\CHRC\CoRDS\AL%20Projects\Travel%20&amp;%20Expenses\2017\Orlando\WSS%20Foundation%20Disease%20Data%20Extract-2017-10-15-13-35-41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ftp\cords\WSS%20Foundation\WSS%20Foundation%20Standard%20Data%20Extract-2017-10-15-14-38-50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ftp\cords\WSS%20Foundation\WSS%20Foundation%20Disease%20Data%20Extract-2017-10-15-13-35-41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ftp\cords\WSS%20Foundation\WSS%20Foundation%20Disease%20Data%20Extract-2017-10-15-13-35-41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ftp\cords\WSS%20Foundation\WSS%20Foundation%20Disease%20Data%20Extract-2017-10-15-13-35-41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ftp\cords\WSS%20Foundation\WSS%20Foundation%20Disease%20Data%20Extract-2017-10-15-13-35-41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ftp\cords\WSS%20Foundation\WSS%20Foundation%20Disease%20Data%20Extract-2017-10-15-13-35-41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ftp\cords\WSS%20Foundation\WSS%20Foundation%20Disease%20Data%20Extract-2017-10-15-13-35-41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ftp\cords\WSS%20Foundation\WSS%20Foundation%20Disease%20Data%20Extract-2017-10-15-13-35-41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Participants by Country of </a:t>
            </a:r>
            <a:r>
              <a:rPr lang="en-US" dirty="0" smtClean="0"/>
              <a:t>Birth (N=36)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01-488B-B0B3-4A00CFE1E2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01-488B-B0B3-4A00CFE1E2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01-488B-B0B3-4A00CFE1E2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401-488B-B0B3-4A00CFE1E23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401-488B-B0B3-4A00CFE1E23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401-488B-B0B3-4A00CFE1E23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401-488B-B0B3-4A00CFE1E23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401-488B-B0B3-4A00CFE1E23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401-488B-B0B3-4A00CFE1E23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401-488B-B0B3-4A00CFE1E239}"/>
              </c:ext>
            </c:extLst>
          </c:dPt>
          <c:dLbls>
            <c:dLbl>
              <c:idx val="9"/>
              <c:layout>
                <c:manualLayout>
                  <c:x val="7.021388283911285E-3"/>
                  <c:y val="-7.3915607068031244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0401-488B-B0B3-4A00CFE1E2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Sheet2!$E$1:$E$10</c:f>
              <c:strCache>
                <c:ptCount val="10"/>
                <c:pt idx="0">
                  <c:v>Australia</c:v>
                </c:pt>
                <c:pt idx="1">
                  <c:v>Belgium</c:v>
                </c:pt>
                <c:pt idx="2">
                  <c:v>Brazil</c:v>
                </c:pt>
                <c:pt idx="3">
                  <c:v>Canada</c:v>
                </c:pt>
                <c:pt idx="4">
                  <c:v>Colombia</c:v>
                </c:pt>
                <c:pt idx="5">
                  <c:v>France</c:v>
                </c:pt>
                <c:pt idx="6">
                  <c:v>Netherlands</c:v>
                </c:pt>
                <c:pt idx="7">
                  <c:v>Norway</c:v>
                </c:pt>
                <c:pt idx="8">
                  <c:v>United Kingdom</c:v>
                </c:pt>
                <c:pt idx="9">
                  <c:v>United States of America (USA)</c:v>
                </c:pt>
              </c:strCache>
            </c:strRef>
          </c:cat>
          <c:val>
            <c:numRef>
              <c:f>Sheet2!$F$1:$F$10</c:f>
              <c:numCache>
                <c:formatCode>General</c:formatCode>
                <c:ptCount val="10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4</c:v>
                </c:pt>
                <c:pt idx="9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401-488B-B0B3-4A00CFE1E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Participants</a:t>
            </a:r>
            <a:r>
              <a:rPr lang="en-US" baseline="0" dirty="0"/>
              <a:t> with Educational </a:t>
            </a:r>
            <a:r>
              <a:rPr lang="en-US" baseline="0" dirty="0" smtClean="0"/>
              <a:t>Support (N=27)</a:t>
            </a:r>
            <a:endParaRPr lang="en-US" dirty="0"/>
          </a:p>
        </c:rich>
      </c:tx>
      <c:layout>
        <c:manualLayout>
          <c:xMode val="edge"/>
          <c:yMode val="edge"/>
          <c:x val="0.25808212901560035"/>
          <c:y val="2.58585891492676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Sheet10!$B$1:$B$8</c:f>
              <c:strCache>
                <c:ptCount val="8"/>
                <c:pt idx="0">
                  <c:v>Behavioral supports/interventions</c:v>
                </c:pt>
                <c:pt idx="1">
                  <c:v>Physical therapy</c:v>
                </c:pt>
                <c:pt idx="2">
                  <c:v>Modified instruction</c:v>
                </c:pt>
                <c:pt idx="3">
                  <c:v>Special day class</c:v>
                </c:pt>
                <c:pt idx="4">
                  <c:v>Occupational therapy</c:v>
                </c:pt>
                <c:pt idx="5">
                  <c:v>Speech therapy</c:v>
                </c:pt>
                <c:pt idx="6">
                  <c:v>One-on-one aide</c:v>
                </c:pt>
                <c:pt idx="7">
                  <c:v>Other</c:v>
                </c:pt>
              </c:strCache>
            </c:strRef>
          </c:cat>
          <c:val>
            <c:numRef>
              <c:f>Sheet10!$C$1:$C$8</c:f>
              <c:numCache>
                <c:formatCode>General</c:formatCode>
                <c:ptCount val="8"/>
                <c:pt idx="0">
                  <c:v>15</c:v>
                </c:pt>
                <c:pt idx="1">
                  <c:v>15</c:v>
                </c:pt>
                <c:pt idx="2">
                  <c:v>17</c:v>
                </c:pt>
                <c:pt idx="3">
                  <c:v>7</c:v>
                </c:pt>
                <c:pt idx="4">
                  <c:v>19</c:v>
                </c:pt>
                <c:pt idx="5">
                  <c:v>22</c:v>
                </c:pt>
                <c:pt idx="6">
                  <c:v>11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A9-42E3-B832-85E682C70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8221112"/>
        <c:axId val="658216848"/>
        <c:axId val="0"/>
      </c:bar3DChart>
      <c:valAx>
        <c:axId val="658216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Participants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221112"/>
        <c:crosses val="autoZero"/>
        <c:crossBetween val="between"/>
      </c:valAx>
      <c:catAx>
        <c:axId val="658221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2168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Participants</a:t>
            </a:r>
            <a:r>
              <a:rPr lang="en-US" baseline="0" dirty="0"/>
              <a:t> by </a:t>
            </a:r>
            <a:r>
              <a:rPr lang="en-US" baseline="0" dirty="0" smtClean="0"/>
              <a:t>Sex (N=36)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5CD-4119-AEC5-7FA4C41BBD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5CD-4119-AEC5-7FA4C41BBD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5CD-4119-AEC5-7FA4C41BBD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Sheet3!$B$2:$B$4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Null</c:v>
                </c:pt>
              </c:strCache>
            </c:strRef>
          </c:cat>
          <c:val>
            <c:numRef>
              <c:f>Sheet3!$C$2:$C$4</c:f>
              <c:numCache>
                <c:formatCode>General</c:formatCode>
                <c:ptCount val="3"/>
                <c:pt idx="0">
                  <c:v>23</c:v>
                </c:pt>
                <c:pt idx="1">
                  <c:v>12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CD-4119-AEC5-7FA4C41BB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Primary method</a:t>
            </a:r>
            <a:r>
              <a:rPr lang="en-US" baseline="0" dirty="0" smtClean="0"/>
              <a:t> of </a:t>
            </a:r>
            <a:r>
              <a:rPr lang="en-US" baseline="0" dirty="0" smtClean="0"/>
              <a:t>feeding (N=33)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02-483C-8862-98FA207A7C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02-483C-8862-98FA207A7C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02-483C-8862-98FA207A7C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Sheet2!$B$2:$B$4</c:f>
              <c:strCache>
                <c:ptCount val="3"/>
                <c:pt idx="0">
                  <c:v>Oral</c:v>
                </c:pt>
                <c:pt idx="1">
                  <c:v>Tube feeding by G-tube</c:v>
                </c:pt>
                <c:pt idx="2">
                  <c:v>Tube feeding by J-tube</c:v>
                </c:pt>
              </c:strCache>
            </c:strRef>
          </c:cat>
          <c:val>
            <c:numRef>
              <c:f>Sheet2!$C$2:$C$4</c:f>
              <c:numCache>
                <c:formatCode>General</c:formatCode>
                <c:ptCount val="3"/>
                <c:pt idx="0">
                  <c:v>28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02-483C-8862-98FA207A7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Participants with GI issues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E0-4B72-9B98-7870B4DE65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E0-4B72-9B98-7870B4DE65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E0-4B72-9B98-7870B4DE65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Sheet3!$C$40:$C$42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Null</c:v>
                </c:pt>
              </c:strCache>
            </c:strRef>
          </c:cat>
          <c:val>
            <c:numRef>
              <c:f>Sheet3!$D$40:$D$42</c:f>
              <c:numCache>
                <c:formatCode>General</c:formatCode>
                <c:ptCount val="3"/>
                <c:pt idx="0">
                  <c:v>18</c:v>
                </c:pt>
                <c:pt idx="1">
                  <c:v>16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E0-4B72-9B98-7870B4DE6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GI</a:t>
            </a:r>
            <a:r>
              <a:rPr lang="en-US" baseline="0" dirty="0" smtClean="0"/>
              <a:t> </a:t>
            </a:r>
            <a:r>
              <a:rPr lang="en-US" baseline="0" dirty="0" smtClean="0"/>
              <a:t>issues (N=33)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Sheet3!$B$3:$B$7</c:f>
              <c:strCache>
                <c:ptCount val="5"/>
                <c:pt idx="0">
                  <c:v>Bowel obstruction</c:v>
                </c:pt>
                <c:pt idx="1">
                  <c:v>Other</c:v>
                </c:pt>
                <c:pt idx="2">
                  <c:v>Gastroparesis</c:v>
                </c:pt>
                <c:pt idx="3">
                  <c:v>Nonfunctioning intestines</c:v>
                </c:pt>
                <c:pt idx="4">
                  <c:v>Chronic intestinal pseudo obstruction (CIPO)</c:v>
                </c:pt>
              </c:strCache>
            </c:strRef>
          </c:cat>
          <c:val>
            <c:numRef>
              <c:f>Sheet3!$C$3:$C$7</c:f>
              <c:numCache>
                <c:formatCode>General</c:formatCode>
                <c:ptCount val="5"/>
                <c:pt idx="0">
                  <c:v>2</c:v>
                </c:pt>
                <c:pt idx="1">
                  <c:v>13</c:v>
                </c:pt>
                <c:pt idx="2">
                  <c:v>6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68-425E-9C5E-7A753EC1D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7316344"/>
        <c:axId val="698517632"/>
      </c:barChart>
      <c:catAx>
        <c:axId val="627316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517632"/>
        <c:crosses val="autoZero"/>
        <c:auto val="1"/>
        <c:lblAlgn val="ctr"/>
        <c:lblOffset val="100"/>
        <c:noMultiLvlLbl val="0"/>
      </c:catAx>
      <c:valAx>
        <c:axId val="69851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Participants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316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Participants with Sleep Issues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1E-49F5-B126-55DB7BF7AB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1E-49F5-B126-55DB7BF7AB3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1E-49F5-B126-55DB7BF7AB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Sheet4!$B$1:$B$3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Null</c:v>
                </c:pt>
              </c:strCache>
            </c:strRef>
          </c:cat>
          <c:val>
            <c:numRef>
              <c:f>Sheet4!$C$1:$C$3</c:f>
              <c:numCache>
                <c:formatCode>General</c:formatCode>
                <c:ptCount val="3"/>
                <c:pt idx="0">
                  <c:v>30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1E-49F5-B126-55DB7BF7A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Participants</a:t>
            </a:r>
            <a:r>
              <a:rPr lang="en-US" baseline="0" dirty="0"/>
              <a:t> with Sleep </a:t>
            </a:r>
            <a:r>
              <a:rPr lang="en-US" baseline="0" dirty="0" smtClean="0"/>
              <a:t>Issues (n=35)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Sheet4!$E$1:$E$7</c:f>
              <c:strCache>
                <c:ptCount val="7"/>
                <c:pt idx="0">
                  <c:v>Delayed sleep onset (difficulty falling asleep)</c:v>
                </c:pt>
                <c:pt idx="1">
                  <c:v>Frequent nighttime waking</c:v>
                </c:pt>
                <c:pt idx="2">
                  <c:v>Night sweats</c:v>
                </c:pt>
                <c:pt idx="3">
                  <c:v>Sleep Apnea-Central (brain's inability to tell muscles to breath)</c:v>
                </c:pt>
                <c:pt idx="4">
                  <c:v>Sleep Apnea-Obstructive (intermittent air flow blockage during sleep)</c:v>
                </c:pt>
                <c:pt idx="5">
                  <c:v>Snoring</c:v>
                </c:pt>
                <c:pt idx="6">
                  <c:v>Other</c:v>
                </c:pt>
              </c:strCache>
            </c:strRef>
          </c:cat>
          <c:val>
            <c:numRef>
              <c:f>Sheet4!$F$1:$F$7</c:f>
              <c:numCache>
                <c:formatCode>General</c:formatCode>
                <c:ptCount val="7"/>
                <c:pt idx="0">
                  <c:v>24</c:v>
                </c:pt>
                <c:pt idx="1">
                  <c:v>15</c:v>
                </c:pt>
                <c:pt idx="2">
                  <c:v>18</c:v>
                </c:pt>
                <c:pt idx="3">
                  <c:v>6</c:v>
                </c:pt>
                <c:pt idx="4">
                  <c:v>12</c:v>
                </c:pt>
                <c:pt idx="5">
                  <c:v>24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AC-4E3B-85AA-1DEDC45B5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8936880"/>
        <c:axId val="698937208"/>
      </c:barChart>
      <c:catAx>
        <c:axId val="698936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937208"/>
        <c:crosses val="autoZero"/>
        <c:auto val="1"/>
        <c:lblAlgn val="ctr"/>
        <c:lblOffset val="100"/>
        <c:noMultiLvlLbl val="0"/>
      </c:catAx>
      <c:valAx>
        <c:axId val="698937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Participants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93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Participants with Therapy </a:t>
            </a:r>
            <a:r>
              <a:rPr lang="en-US" dirty="0" smtClean="0"/>
              <a:t>(N=35</a:t>
            </a:r>
            <a:r>
              <a:rPr lang="en-US" dirty="0"/>
              <a:t>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Sheet8!$B$1:$B$8</c:f>
              <c:strCache>
                <c:ptCount val="8"/>
                <c:pt idx="0">
                  <c:v>Behavioral therapy</c:v>
                </c:pt>
                <c:pt idx="1">
                  <c:v>Occupational therapy</c:v>
                </c:pt>
                <c:pt idx="2">
                  <c:v>Feeding therapy</c:v>
                </c:pt>
                <c:pt idx="3">
                  <c:v>Physical therapy</c:v>
                </c:pt>
                <c:pt idx="4">
                  <c:v>Horse therapy</c:v>
                </c:pt>
                <c:pt idx="5">
                  <c:v>Speech therapy</c:v>
                </c:pt>
                <c:pt idx="6">
                  <c:v>Music therapy</c:v>
                </c:pt>
                <c:pt idx="7">
                  <c:v>Other</c:v>
                </c:pt>
              </c:strCache>
            </c:strRef>
          </c:cat>
          <c:val>
            <c:numRef>
              <c:f>Sheet8!$C$1:$C$8</c:f>
              <c:numCache>
                <c:formatCode>General</c:formatCode>
                <c:ptCount val="8"/>
                <c:pt idx="0">
                  <c:v>14</c:v>
                </c:pt>
                <c:pt idx="1">
                  <c:v>28</c:v>
                </c:pt>
                <c:pt idx="2">
                  <c:v>13</c:v>
                </c:pt>
                <c:pt idx="3">
                  <c:v>27</c:v>
                </c:pt>
                <c:pt idx="4">
                  <c:v>3</c:v>
                </c:pt>
                <c:pt idx="5">
                  <c:v>31</c:v>
                </c:pt>
                <c:pt idx="6">
                  <c:v>3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38-49B4-9E9A-67DA0E37CF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3798696"/>
        <c:axId val="273799680"/>
        <c:axId val="0"/>
      </c:bar3DChart>
      <c:catAx>
        <c:axId val="273798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799680"/>
        <c:crosses val="autoZero"/>
        <c:auto val="1"/>
        <c:lblAlgn val="ctr"/>
        <c:lblOffset val="100"/>
        <c:noMultiLvlLbl val="0"/>
      </c:catAx>
      <c:valAx>
        <c:axId val="273799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Participants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798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Participants by Milestones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Sheet9!$D$40:$H$40</c:f>
              <c:strCache>
                <c:ptCount val="5"/>
                <c:pt idx="0">
                  <c:v>Walk</c:v>
                </c:pt>
                <c:pt idx="1">
                  <c:v>Speak words</c:v>
                </c:pt>
                <c:pt idx="2">
                  <c:v>Speak phrases</c:v>
                </c:pt>
                <c:pt idx="3">
                  <c:v>Bladder trained</c:v>
                </c:pt>
                <c:pt idx="4">
                  <c:v>Bowel trained</c:v>
                </c:pt>
              </c:strCache>
            </c:strRef>
          </c:cat>
          <c:val>
            <c:numRef>
              <c:f>Sheet9!$D$41:$H$41</c:f>
              <c:numCache>
                <c:formatCode>0.00</c:formatCode>
                <c:ptCount val="5"/>
                <c:pt idx="0">
                  <c:v>2.0388888888888892</c:v>
                </c:pt>
                <c:pt idx="1">
                  <c:v>2.0555555555555554</c:v>
                </c:pt>
                <c:pt idx="2">
                  <c:v>3.3977272727272734</c:v>
                </c:pt>
                <c:pt idx="3">
                  <c:v>3.921875</c:v>
                </c:pt>
                <c:pt idx="4">
                  <c:v>4.5897435897435894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18-46C0-87DC-395525E7B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9155480"/>
        <c:axId val="659155808"/>
      </c:barChart>
      <c:catAx>
        <c:axId val="659155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155808"/>
        <c:crosses val="autoZero"/>
        <c:auto val="1"/>
        <c:lblAlgn val="ctr"/>
        <c:lblOffset val="100"/>
        <c:noMultiLvlLbl val="0"/>
      </c:catAx>
      <c:valAx>
        <c:axId val="65915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Years of Age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155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6FE3FB-D20A-40E2-A63A-70ABE3637C25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6D5D7A2-6D62-4D76-8964-5EB0D49A3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5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735298-F815-4F5C-A4B1-9927B930A16A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62FB70-A59B-4DF4-81AF-8E9765CF3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7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ESEARCH Title 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cap="none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Quarterly Administrative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pc="-1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February 22, 2017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4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7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100"/>
            </a:lvl1pPr>
          </a:lstStyle>
          <a:p>
            <a:r>
              <a:rPr lang="en-US" dirty="0" smtClean="0"/>
              <a:t>Sanford Research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ESEARCH Title 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spc="-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cap="none" spc="-1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5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8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1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6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6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3BA11-E540-A242-808D-38A12F6E96DD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EFA7-FECF-DE46-B624-D1A0BF80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0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23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415" y="4205413"/>
            <a:ext cx="8601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Austin Letcher, MS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Sr. Research Associate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Sanford Research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68466" y="1998067"/>
            <a:ext cx="8607067" cy="12493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The </a:t>
            </a:r>
            <a:r>
              <a:rPr lang="en-US" sz="4000" b="1" dirty="0" err="1" smtClean="0"/>
              <a:t>CoRDS</a:t>
            </a:r>
            <a:r>
              <a:rPr lang="en-US" sz="4000" b="1" dirty="0" smtClean="0"/>
              <a:t> Registry at Sanford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87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Who owns the data in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?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Participants are the primary owners of the data.</a:t>
            </a:r>
          </a:p>
          <a:p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stores and manages the information as required by the Sanford Research Internal Review Board (IRB).</a:t>
            </a:r>
          </a:p>
        </p:txBody>
      </p:sp>
    </p:spTree>
    <p:extLst>
      <p:ext uri="{BB962C8B-B14F-4D97-AF65-F5344CB8AC3E}">
        <p14:creationId xmlns:p14="http://schemas.microsoft.com/office/powerpoint/2010/main" val="21488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Information Security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u="sng" dirty="0" smtClean="0">
                <a:solidFill>
                  <a:schemeClr val="accent6">
                    <a:lumMod val="25000"/>
                  </a:schemeClr>
                </a:solidFill>
              </a:rPr>
              <a:t>never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sells, rents, or leases personal information.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Information in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remains there unless consent to share is provided by the participant.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How is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Data Used?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Researchers 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Petition, and can be approved by Sanford’s Scientific Review Committee, to receive de-identified patient data.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Patient Advocacy Group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Can use data for non-research purposes (education, grant applications, etc.)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Only after participant has given consent to share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Pharma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Industry can notify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of disease specific clinical trials. 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will then direct participants to the appropriate pharma contact if interested in learning more about a clinical study.</a:t>
            </a:r>
          </a:p>
        </p:txBody>
      </p:sp>
    </p:spTree>
    <p:extLst>
      <p:ext uri="{BB962C8B-B14F-4D97-AF65-F5344CB8AC3E}">
        <p14:creationId xmlns:p14="http://schemas.microsoft.com/office/powerpoint/2010/main" val="555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Rare Disease Patients as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Participants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Many of the world’s experts in rare disease are the </a:t>
            </a:r>
            <a:r>
              <a:rPr lang="en-US" i="1" dirty="0" smtClean="0">
                <a:solidFill>
                  <a:schemeClr val="accent6">
                    <a:lumMod val="25000"/>
                  </a:schemeClr>
                </a:solidFill>
              </a:rPr>
              <a:t>patients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accent6">
                    <a:lumMod val="25000"/>
                  </a:schemeClr>
                </a:solidFill>
              </a:rPr>
              <a:t>&amp; families themselves!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In order to study the natural progression of a disease it is critical that participants update their information as frequently as their conditions change.</a:t>
            </a:r>
          </a:p>
          <a:p>
            <a:pPr lvl="1"/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will remind participants to update info annually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If completed annually, disease-specific questionnaires are analogous to natural history studies</a:t>
            </a:r>
          </a:p>
          <a:p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Participation Cont’d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Questions may be changed or added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Document upload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Provide your genetic reports!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Patient participation creates </a:t>
            </a:r>
            <a:r>
              <a:rPr lang="en-US" i="1" dirty="0" smtClean="0">
                <a:solidFill>
                  <a:schemeClr val="accent6">
                    <a:lumMod val="25000"/>
                  </a:schemeClr>
                </a:solidFill>
              </a:rPr>
              <a:t>the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knowledgebase of mineable data</a:t>
            </a:r>
          </a:p>
        </p:txBody>
      </p:sp>
    </p:spTree>
    <p:extLst>
      <p:ext uri="{BB962C8B-B14F-4D97-AF65-F5344CB8AC3E}">
        <p14:creationId xmlns:p14="http://schemas.microsoft.com/office/powerpoint/2010/main" val="10590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Raises Awareness &amp; Educates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New discoveries are made based on the information contained in the natural history of a disease.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Patients own their stories. 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By 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sharing each story, scientists and doctors learn more about how to approach rare disease research and treatment.</a:t>
            </a:r>
          </a:p>
          <a:p>
            <a:pPr marL="3657600" lvl="8" indent="0">
              <a:buNone/>
            </a:pP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		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Connects Patients and Researchers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Participating in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gives patients the chance to contribute to research – they can easily tap into “the scene!”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Information from the registry leads to better physician decisions and diagnoses, along with better industry models for drug development.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Wrapping up…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is 100% free of charge for </a:t>
            </a:r>
            <a:r>
              <a:rPr lang="en-US" i="1" dirty="0" smtClean="0">
                <a:solidFill>
                  <a:schemeClr val="accent6">
                    <a:lumMod val="25000"/>
                  </a:schemeClr>
                </a:solidFill>
              </a:rPr>
              <a:t>all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participants.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Information from the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registry enables scientists to steer their research in the direction of novel discoveries.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Patients, advocacy groups, and researchers are all brought to one location to combine their strengths.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Again –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costs nothing but the time it takes to complete and update a profile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WSS Registry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3574" y="1166017"/>
            <a:ext cx="500062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6625197"/>
              </p:ext>
            </p:extLst>
          </p:nvPr>
        </p:nvGraphicFramePr>
        <p:xfrm>
          <a:off x="180973" y="1166017"/>
          <a:ext cx="5457827" cy="411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233305"/>
              </p:ext>
            </p:extLst>
          </p:nvPr>
        </p:nvGraphicFramePr>
        <p:xfrm>
          <a:off x="4762500" y="1164430"/>
          <a:ext cx="3924300" cy="353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7240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WSS Registry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52925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Average age </a:t>
            </a:r>
            <a:r>
              <a:rPr lang="en-US" dirty="0"/>
              <a:t>at </a:t>
            </a:r>
            <a:r>
              <a:rPr lang="en-US" dirty="0" smtClean="0"/>
              <a:t>diagnosis: 6.0 ± 4.5 </a:t>
            </a:r>
            <a:r>
              <a:rPr lang="en-US" dirty="0" smtClean="0"/>
              <a:t>years (N=35)</a:t>
            </a:r>
            <a:endParaRPr lang="en-US" dirty="0" smtClean="0"/>
          </a:p>
          <a:p>
            <a:r>
              <a:rPr lang="en-US" dirty="0" smtClean="0"/>
              <a:t>Average IQ </a:t>
            </a:r>
            <a:r>
              <a:rPr lang="en-US" dirty="0" smtClean="0"/>
              <a:t>(N=7</a:t>
            </a:r>
            <a:r>
              <a:rPr lang="en-US" dirty="0" smtClean="0"/>
              <a:t>): 63.7</a:t>
            </a:r>
          </a:p>
          <a:p>
            <a:pPr lvl="1"/>
            <a:r>
              <a:rPr lang="en-US" dirty="0" err="1" smtClean="0"/>
              <a:t>Std</a:t>
            </a:r>
            <a:r>
              <a:rPr lang="en-US" dirty="0" smtClean="0"/>
              <a:t> Dev: ± 17.7</a:t>
            </a:r>
          </a:p>
          <a:p>
            <a:pPr lvl="1"/>
            <a:r>
              <a:rPr lang="en-US" dirty="0" smtClean="0"/>
              <a:t>Confidence Interval (90%): (59.5, 67.9)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260335"/>
              </p:ext>
            </p:extLst>
          </p:nvPr>
        </p:nvGraphicFramePr>
        <p:xfrm>
          <a:off x="4572000" y="1417638"/>
          <a:ext cx="4224336" cy="326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997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0000-00454 POWERPOINT BOT Orientation Slides 2x16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9"/>
          <a:stretch/>
        </p:blipFill>
        <p:spPr>
          <a:xfrm>
            <a:off x="0" y="0"/>
            <a:ext cx="9144000" cy="56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3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WSS Registry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Other: Severe constipation, </a:t>
            </a:r>
            <a:r>
              <a:rPr lang="en-US" sz="2000" dirty="0" smtClean="0"/>
              <a:t>reflux</a:t>
            </a:r>
            <a:r>
              <a:rPr lang="en-US" sz="2000" dirty="0" smtClean="0"/>
              <a:t>, GERD, </a:t>
            </a:r>
            <a:r>
              <a:rPr lang="en-US" sz="2000" dirty="0" smtClean="0"/>
              <a:t>diarrhea</a:t>
            </a:r>
            <a:endParaRPr lang="en-US" sz="20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14312" y="1771650"/>
          <a:ext cx="3343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698212"/>
              </p:ext>
            </p:extLst>
          </p:nvPr>
        </p:nvGraphicFramePr>
        <p:xfrm>
          <a:off x="3629025" y="17716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6100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WSS Registry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33350" y="20058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002476"/>
              </p:ext>
            </p:extLst>
          </p:nvPr>
        </p:nvGraphicFramePr>
        <p:xfrm>
          <a:off x="4229100" y="20058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1286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WSS Registry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62325" cy="33813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Mean </a:t>
            </a:r>
            <a:r>
              <a:rPr lang="en-US" dirty="0"/>
              <a:t>number of </a:t>
            </a:r>
            <a:r>
              <a:rPr lang="en-US" dirty="0" smtClean="0"/>
              <a:t>hospitalizations:</a:t>
            </a:r>
          </a:p>
          <a:p>
            <a:pPr lvl="1"/>
            <a:r>
              <a:rPr lang="en-US" dirty="0" smtClean="0"/>
              <a:t>4 hospital visits</a:t>
            </a:r>
          </a:p>
          <a:p>
            <a:r>
              <a:rPr lang="en-US" dirty="0" smtClean="0"/>
              <a:t>Mean number of surgeries:</a:t>
            </a:r>
          </a:p>
          <a:p>
            <a:pPr lvl="1"/>
            <a:r>
              <a:rPr lang="en-US" dirty="0" smtClean="0"/>
              <a:t>3 surgeries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27672"/>
              </p:ext>
            </p:extLst>
          </p:nvPr>
        </p:nvGraphicFramePr>
        <p:xfrm>
          <a:off x="3819525" y="1600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2213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WSS Registry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286000" y="16954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51050" y="4602162"/>
          <a:ext cx="5041901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368">
                  <a:extLst>
                    <a:ext uri="{9D8B030D-6E8A-4147-A177-3AD203B41FA5}">
                      <a16:colId xmlns:a16="http://schemas.microsoft.com/office/drawing/2014/main" val="1400052865"/>
                    </a:ext>
                  </a:extLst>
                </a:gridCol>
                <a:gridCol w="685368">
                  <a:extLst>
                    <a:ext uri="{9D8B030D-6E8A-4147-A177-3AD203B41FA5}">
                      <a16:colId xmlns:a16="http://schemas.microsoft.com/office/drawing/2014/main" val="174777324"/>
                    </a:ext>
                  </a:extLst>
                </a:gridCol>
                <a:gridCol w="850365">
                  <a:extLst>
                    <a:ext uri="{9D8B030D-6E8A-4147-A177-3AD203B41FA5}">
                      <a16:colId xmlns:a16="http://schemas.microsoft.com/office/drawing/2014/main" val="1342456650"/>
                    </a:ext>
                  </a:extLst>
                </a:gridCol>
                <a:gridCol w="863057">
                  <a:extLst>
                    <a:ext uri="{9D8B030D-6E8A-4147-A177-3AD203B41FA5}">
                      <a16:colId xmlns:a16="http://schemas.microsoft.com/office/drawing/2014/main" val="1894326528"/>
                    </a:ext>
                  </a:extLst>
                </a:gridCol>
                <a:gridCol w="904306">
                  <a:extLst>
                    <a:ext uri="{9D8B030D-6E8A-4147-A177-3AD203B41FA5}">
                      <a16:colId xmlns:a16="http://schemas.microsoft.com/office/drawing/2014/main" val="2873825793"/>
                    </a:ext>
                  </a:extLst>
                </a:gridCol>
                <a:gridCol w="1053437">
                  <a:extLst>
                    <a:ext uri="{9D8B030D-6E8A-4147-A177-3AD203B41FA5}">
                      <a16:colId xmlns:a16="http://schemas.microsoft.com/office/drawing/2014/main" val="4273839417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t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Walk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Speak words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Speak phrases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Bladder trained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Bowel trained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0357717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Mean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2.04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2.06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3.40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3.92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4.59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5020263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Std Dev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0.91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1.26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1.15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1.35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698195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30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>
                          <a:effectLst/>
                        </a:rPr>
                        <a:t>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 dirty="0">
                          <a:effectLst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17054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01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WSS Registry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814835"/>
              </p:ext>
            </p:extLst>
          </p:nvPr>
        </p:nvGraphicFramePr>
        <p:xfrm>
          <a:off x="1616869" y="1464469"/>
          <a:ext cx="5910262" cy="3929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3481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pic>
        <p:nvPicPr>
          <p:cNvPr id="7" name="CoRDS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713" y="1222406"/>
            <a:ext cx="7052573" cy="3968987"/>
          </a:xfrm>
        </p:spPr>
      </p:pic>
    </p:spTree>
    <p:extLst>
      <p:ext uri="{BB962C8B-B14F-4D97-AF65-F5344CB8AC3E}">
        <p14:creationId xmlns:p14="http://schemas.microsoft.com/office/powerpoint/2010/main" val="36794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07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Thanks to all of our participants – and thank you for listening!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18" y="2332037"/>
            <a:ext cx="8409963" cy="4525963"/>
          </a:xfrm>
        </p:spPr>
        <p:txBody>
          <a:bodyPr/>
          <a:lstStyle/>
          <a:p>
            <a:pPr marL="457200" lvl="1" indent="0" algn="ctr">
              <a:buNone/>
            </a:pPr>
            <a:endParaRPr lang="en-US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457200" lvl="1" indent="0" algn="ctr">
              <a:buNone/>
            </a:pPr>
            <a:endParaRPr lang="en-US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457200" lvl="1" indent="0" algn="ctr">
              <a:buNone/>
            </a:pP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Austin.Letcher@sanfordhealth.org</a:t>
            </a:r>
          </a:p>
          <a:p>
            <a:pPr marL="457200" lvl="1" indent="0" algn="ctr">
              <a:buNone/>
            </a:pPr>
            <a:endParaRPr lang="en-US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457200" lvl="1" indent="0" algn="ctr">
              <a:buNone/>
            </a:pP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www.sanfordresearch.org/specialprograms/cords</a:t>
            </a:r>
          </a:p>
          <a:p>
            <a:pPr marL="457200" lvl="1" indent="0" algn="ctr">
              <a:buNone/>
            </a:pP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2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0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Sanford Research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062" y="2377434"/>
            <a:ext cx="3877407" cy="37170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Basic Science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Comprised of 39 independent principal investigators, ~245 full time </a:t>
            </a:r>
            <a:r>
              <a:rPr lang="en-US" smtClean="0">
                <a:solidFill>
                  <a:schemeClr val="accent6">
                    <a:lumMod val="25000"/>
                  </a:schemeClr>
                </a:solidFill>
              </a:rPr>
              <a:t>research </a:t>
            </a:r>
            <a:r>
              <a:rPr lang="en-US" smtClean="0">
                <a:solidFill>
                  <a:schemeClr val="accent6">
                    <a:lumMod val="25000"/>
                  </a:schemeClr>
                </a:solidFill>
              </a:rPr>
              <a:t>staff.</a:t>
            </a:r>
            <a:endParaRPr lang="en-US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Clinical Research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Robust, integrated clinical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research group, 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with over 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400 open clinical trials.</a:t>
            </a:r>
          </a:p>
          <a:p>
            <a:pPr lvl="1"/>
            <a:endParaRPr lang="en-US" dirty="0" smtClean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06" y="2377434"/>
            <a:ext cx="4411394" cy="2942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477" y="1489959"/>
            <a:ext cx="80713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accent6">
                    <a:lumMod val="25000"/>
                  </a:schemeClr>
                </a:solidFill>
              </a:rPr>
              <a:t>We are the rapidly 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growing research arm of Sanford Health</a:t>
            </a:r>
          </a:p>
          <a:p>
            <a:endParaRPr lang="en-US" sz="26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Rare Disease Research at Sanford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62" y="1417638"/>
            <a:ext cx="711297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~23 laboratories seek to understand the underlying genetic, molecular, cellular and developmental causes of rare diseases.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Strengths, expertise, and interests include, among others: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Neurodegenerative diseases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Lipodystrophies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Ciliary associated disorders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Kidney diseases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Metabolic disorders</a:t>
            </a:r>
          </a:p>
          <a:p>
            <a:endParaRPr lang="en-US" dirty="0" smtClean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61" y="3680619"/>
            <a:ext cx="3150577" cy="20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Patient Centered Approach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We understand that in rare disease, many times the patients and their family members are the experts.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In order to properly investigate a disease, researchers must have a full understanding of the disease’s natural history.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Out of these two ideas, Sanford Health has sponsored the development of the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Registry.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7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What is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?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is a patient registry for all rare diseases, unaffected carriers &amp; the undiagnosed - it ties together patients, advocacy groups, and researchers.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Unlike many other registries, as a Sanford Health sponsored initiative,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is made available at no cost to patients, advocacy groups, or researchers.  It is free and it always will be.</a:t>
            </a:r>
          </a:p>
        </p:txBody>
      </p:sp>
    </p:spTree>
    <p:extLst>
      <p:ext uri="{BB962C8B-B14F-4D97-AF65-F5344CB8AC3E}">
        <p14:creationId xmlns:p14="http://schemas.microsoft.com/office/powerpoint/2010/main" val="402806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How Does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Work?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Patients and their families can complete a questionnaire.</a:t>
            </a:r>
          </a:p>
          <a:p>
            <a:pPr lvl="1"/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Advocates can create a disease-specific questionnaire.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Participants enroll in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by completing the questionnaire and keeping it updated.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Researchers and clinicians can apply for access to the data in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endParaRPr lang="en-US" dirty="0" smtClean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8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" y="96644"/>
            <a:ext cx="7816785" cy="60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How Can </a:t>
            </a:r>
            <a:r>
              <a:rPr lang="en-US" dirty="0" err="1" smtClean="0">
                <a:solidFill>
                  <a:schemeClr val="accent6">
                    <a:lumMod val="25000"/>
                  </a:schemeClr>
                </a:solidFill>
              </a:rPr>
              <a:t>CoRDS</a:t>
            </a:r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 Help?</a:t>
            </a:r>
            <a:endParaRPr lang="en-US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Majority of rare diseases do not have a registry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Many rare disease cohorts have not yet found their community</a:t>
            </a:r>
          </a:p>
          <a:p>
            <a:r>
              <a:rPr lang="en-US" dirty="0" smtClean="0">
                <a:solidFill>
                  <a:schemeClr val="accent6">
                    <a:lumMod val="25000"/>
                  </a:schemeClr>
                </a:solidFill>
              </a:rPr>
              <a:t>Connects patients’ natural history data with researchers and clinicians</a:t>
            </a:r>
          </a:p>
        </p:txBody>
      </p:sp>
    </p:spTree>
    <p:extLst>
      <p:ext uri="{BB962C8B-B14F-4D97-AF65-F5344CB8AC3E}">
        <p14:creationId xmlns:p14="http://schemas.microsoft.com/office/powerpoint/2010/main" val="37058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Sanford Research">
  <a:themeElements>
    <a:clrScheme name="Sanford Color Palette">
      <a:dk1>
        <a:sysClr val="windowText" lastClr="000000"/>
      </a:dk1>
      <a:lt1>
        <a:sysClr val="window" lastClr="FFFFFF"/>
      </a:lt1>
      <a:dk2>
        <a:srgbClr val="04315C"/>
      </a:dk2>
      <a:lt2>
        <a:srgbClr val="519DDA"/>
      </a:lt2>
      <a:accent1>
        <a:srgbClr val="519DDA"/>
      </a:accent1>
      <a:accent2>
        <a:srgbClr val="610112"/>
      </a:accent2>
      <a:accent3>
        <a:srgbClr val="FDB846"/>
      </a:accent3>
      <a:accent4>
        <a:srgbClr val="C7AA78"/>
      </a:accent4>
      <a:accent5>
        <a:srgbClr val="9B938D"/>
      </a:accent5>
      <a:accent6>
        <a:srgbClr val="DBEAF8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Sanford Research</Template>
  <TotalTime>8710</TotalTime>
  <Words>884</Words>
  <Application>Microsoft Office PowerPoint</Application>
  <PresentationFormat>On-screen Show (4:3)</PresentationFormat>
  <Paragraphs>143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Arial</vt:lpstr>
      <vt:lpstr>Calibri</vt:lpstr>
      <vt:lpstr>POWERPOINT Sanford Research</vt:lpstr>
      <vt:lpstr>The CoRDS Registry at Sanford</vt:lpstr>
      <vt:lpstr>PowerPoint Presentation</vt:lpstr>
      <vt:lpstr>Sanford Research</vt:lpstr>
      <vt:lpstr>Rare Disease Research at Sanford</vt:lpstr>
      <vt:lpstr>Patient Centered Approach</vt:lpstr>
      <vt:lpstr>What is CoRDS?</vt:lpstr>
      <vt:lpstr>How Does CoRDS Work?</vt:lpstr>
      <vt:lpstr>PowerPoint Presentation</vt:lpstr>
      <vt:lpstr>How Can CoRDS Help?</vt:lpstr>
      <vt:lpstr>Who owns the data in CoRDS?</vt:lpstr>
      <vt:lpstr>Information Security</vt:lpstr>
      <vt:lpstr>How is CoRDS Data Used?</vt:lpstr>
      <vt:lpstr>Rare Disease Patients as CoRDS Participants</vt:lpstr>
      <vt:lpstr>Participation Cont’d</vt:lpstr>
      <vt:lpstr>CoRDS Raises Awareness &amp; Educates</vt:lpstr>
      <vt:lpstr>CoRDS Connects Patients and Researchers</vt:lpstr>
      <vt:lpstr>Wrapping up…</vt:lpstr>
      <vt:lpstr>WSS Registry Data</vt:lpstr>
      <vt:lpstr>WSS Registry Data</vt:lpstr>
      <vt:lpstr>WSS Registry Data</vt:lpstr>
      <vt:lpstr>WSS Registry Data</vt:lpstr>
      <vt:lpstr>WSS Registry Data</vt:lpstr>
      <vt:lpstr>WSS Registry Data</vt:lpstr>
      <vt:lpstr>WSS Registry Data</vt:lpstr>
      <vt:lpstr>Summary</vt:lpstr>
      <vt:lpstr>Thanks to all of our participants – and thank you for listening!</vt:lpstr>
    </vt:vector>
  </TitlesOfParts>
  <Company>Sanford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Hague,Sarah</dc:creator>
  <cp:lastModifiedBy>Austin Letcher</cp:lastModifiedBy>
  <cp:revision>123</cp:revision>
  <cp:lastPrinted>2017-02-20T20:58:02Z</cp:lastPrinted>
  <dcterms:created xsi:type="dcterms:W3CDTF">2017-02-17T15:10:08Z</dcterms:created>
  <dcterms:modified xsi:type="dcterms:W3CDTF">2017-10-18T14:48:27Z</dcterms:modified>
</cp:coreProperties>
</file>